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56" r:id="rId2"/>
    <p:sldId id="276" r:id="rId3"/>
    <p:sldId id="277" r:id="rId4"/>
    <p:sldId id="278" r:id="rId5"/>
    <p:sldId id="279" r:id="rId6"/>
    <p:sldId id="280" r:id="rId7"/>
    <p:sldId id="281" r:id="rId8"/>
    <p:sldId id="282" r:id="rId9"/>
    <p:sldId id="283" r:id="rId10"/>
    <p:sldId id="285" r:id="rId11"/>
    <p:sldId id="287" r:id="rId12"/>
    <p:sldId id="288" r:id="rId13"/>
    <p:sldId id="289" r:id="rId14"/>
    <p:sldId id="290" r:id="rId15"/>
    <p:sldId id="291" r:id="rId16"/>
    <p:sldId id="292" r:id="rId17"/>
    <p:sldId id="293" r:id="rId18"/>
    <p:sldId id="294" r:id="rId19"/>
    <p:sldId id="296" r:id="rId20"/>
    <p:sldId id="297" r:id="rId21"/>
    <p:sldId id="298" r:id="rId22"/>
    <p:sldId id="299" r:id="rId23"/>
    <p:sldId id="300" r:id="rId24"/>
    <p:sldId id="301" r:id="rId25"/>
    <p:sldId id="302" r:id="rId26"/>
    <p:sldId id="303"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326"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92CB62-009D-46CE-B8E5-3CC4E48DABAD}" type="datetimeFigureOut">
              <a:rPr lang="en-US" smtClean="0"/>
              <a:pPr/>
              <a:t>11/9/2023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E8166F-8D29-4087-A872-2A623AC58884}" type="slidenum">
              <a:rPr lang="en-US" smtClean="0"/>
              <a:pPr/>
              <a:t>‹#›</a:t>
            </a:fld>
            <a:endParaRPr lang="en-US"/>
          </a:p>
        </p:txBody>
      </p:sp>
    </p:spTree>
    <p:extLst>
      <p:ext uri="{BB962C8B-B14F-4D97-AF65-F5344CB8AC3E}">
        <p14:creationId xmlns:p14="http://schemas.microsoft.com/office/powerpoint/2010/main" val="194412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5B8EDDE0-AF0E-4604-BB78-739ABAD26B5A}" type="slidenum">
              <a:rPr lang="id-ID" smtClean="0"/>
              <a:t>19</a:t>
            </a:fld>
            <a:endParaRPr lang="id-ID"/>
          </a:p>
        </p:txBody>
      </p:sp>
    </p:spTree>
    <p:extLst>
      <p:ext uri="{BB962C8B-B14F-4D97-AF65-F5344CB8AC3E}">
        <p14:creationId xmlns:p14="http://schemas.microsoft.com/office/powerpoint/2010/main" val="2273665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B902BB6-AACF-4FA7-8FB1-9B86C6F02B2E}" type="datetimeFigureOut">
              <a:rPr lang="en-US" smtClean="0"/>
              <a:pPr/>
              <a:t>11/9/2023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5037D00-E7DD-45B1-A9C2-61BAC7D378A5}"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902BB6-AACF-4FA7-8FB1-9B86C6F02B2E}"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B902BB6-AACF-4FA7-8FB1-9B86C6F02B2E}"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5037D00-E7DD-45B1-A9C2-61BAC7D378A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B902BB6-AACF-4FA7-8FB1-9B86C6F02B2E}"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B902BB6-AACF-4FA7-8FB1-9B86C6F02B2E}" type="datetimeFigureOut">
              <a:rPr lang="en-US" smtClean="0"/>
              <a:pPr/>
              <a:t>11/9/2023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B902BB6-AACF-4FA7-8FB1-9B86C6F02B2E}" type="datetimeFigureOut">
              <a:rPr lang="en-US" smtClean="0"/>
              <a:pPr/>
              <a:t>11/9/2023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02BB6-AACF-4FA7-8FB1-9B86C6F02B2E}" type="datetimeFigureOut">
              <a:rPr lang="en-US" smtClean="0"/>
              <a:pPr/>
              <a:t>11/9/2023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B902BB6-AACF-4FA7-8FB1-9B86C6F02B2E}"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B902BB6-AACF-4FA7-8FB1-9B86C6F02B2E}"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902BB6-AACF-4FA7-8FB1-9B86C6F02B2E}"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902BB6-AACF-4FA7-8FB1-9B86C6F02B2E}"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037D00-E7DD-45B1-A9C2-61BAC7D378A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B902BB6-AACF-4FA7-8FB1-9B86C6F02B2E}" type="datetimeFigureOut">
              <a:rPr lang="en-US" smtClean="0"/>
              <a:pPr/>
              <a:t>11/9/2023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5037D00-E7DD-45B1-A9C2-61BAC7D378A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id.wikipedia.org/wiki/Jepang" TargetMode="External"/><Relationship Id="rId2" Type="http://schemas.openxmlformats.org/officeDocument/2006/relationships/hyperlink" Target="https://id.wikipedia.org/wiki/3_Maret" TargetMode="External"/><Relationship Id="rId1" Type="http://schemas.openxmlformats.org/officeDocument/2006/relationships/slideLayout" Target="../slideLayouts/slideLayout2.xml"/><Relationship Id="rId5" Type="http://schemas.openxmlformats.org/officeDocument/2006/relationships/hyperlink" Target="https://id.wikipedia.org/wiki/Boneka" TargetMode="External"/><Relationship Id="rId4" Type="http://schemas.openxmlformats.org/officeDocument/2006/relationships/hyperlink" Target="https://id.wikipedia.org/wiki/Perempua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id.wikipedia.org/wiki/Malam" TargetMode="External"/><Relationship Id="rId3" Type="http://schemas.openxmlformats.org/officeDocument/2006/relationships/hyperlink" Target="https://id.wikipedia.org/wiki/Jepang" TargetMode="External"/><Relationship Id="rId7" Type="http://schemas.openxmlformats.org/officeDocument/2006/relationships/hyperlink" Target="https://id.wikipedia.org/wiki/Siang" TargetMode="External"/><Relationship Id="rId2" Type="http://schemas.openxmlformats.org/officeDocument/2006/relationships/hyperlink" Target="https://id.wikipedia.org/wiki/Hari_libur" TargetMode="External"/><Relationship Id="rId1" Type="http://schemas.openxmlformats.org/officeDocument/2006/relationships/slideLayout" Target="../slideLayouts/slideLayout2.xml"/><Relationship Id="rId6" Type="http://schemas.openxmlformats.org/officeDocument/2006/relationships/hyperlink" Target="https://id.wikipedia.org/wiki/Ekuinoks" TargetMode="External"/><Relationship Id="rId11" Type="http://schemas.openxmlformats.org/officeDocument/2006/relationships/hyperlink" Target="https://id.wikipedia.org/wiki/Makhluk_hidup" TargetMode="External"/><Relationship Id="rId5" Type="http://schemas.openxmlformats.org/officeDocument/2006/relationships/hyperlink" Target="https://id.wikipedia.org/wiki/21_Maret" TargetMode="External"/><Relationship Id="rId10" Type="http://schemas.openxmlformats.org/officeDocument/2006/relationships/hyperlink" Target="https://id.wikipedia.org/wiki/Alam" TargetMode="External"/><Relationship Id="rId4" Type="http://schemas.openxmlformats.org/officeDocument/2006/relationships/hyperlink" Target="https://id.wikipedia.org/wiki/20_Maret" TargetMode="External"/><Relationship Id="rId9" Type="http://schemas.openxmlformats.org/officeDocument/2006/relationships/hyperlink" Target="https://id.wikipedia.org/wiki/194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s://id.wikipedia.org/wiki/Bunga" TargetMode="External"/><Relationship Id="rId2" Type="http://schemas.openxmlformats.org/officeDocument/2006/relationships/hyperlink" Target="https://id.wikipedia.org/wiki/Jepang"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id.wikipedia.org/wiki/Sakura"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id.wikipedia.org/wiki/Jepang" TargetMode="External"/><Relationship Id="rId2" Type="http://schemas.openxmlformats.org/officeDocument/2006/relationships/hyperlink" Target="https://id.wikipedia.org/wiki/Hari_libur"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s://id.wikipedia.org/wiki/5_Mei"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id.wikipedia.org/wiki/Arwah" TargetMode="External"/><Relationship Id="rId2" Type="http://schemas.openxmlformats.org/officeDocument/2006/relationships/hyperlink" Target="https://id.wikipedia.org/wiki/Jepang"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s://id.wikipedia.org/wiki/Kalender_lunisolar" TargetMode="External"/><Relationship Id="rId4" Type="http://schemas.openxmlformats.org/officeDocument/2006/relationships/hyperlink" Target="https://id.wikipedia.org/wiki/Kalender_Tempo"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3.bp.blogspot.com/-x4PG9SKJBRw/ULBdT20dfOI/AAAAAAAAAGw/XovItyXIGgg/s1600/okera.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3.bp.blogspot.com/-T5yqYYO2aXk/ULBeV1y_KWI/AAAAAAAAAG4/g1riFx2ODkQ/s1600/Namahage.jpg" TargetMode="External"/><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hyperlink" Target="http://4.bp.blogspot.com/-exyazknqtvk/ULBergFMd1I/AAAAAAAAAHA/fK1T7eF3HPI/s1600/120911_2012.gif"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2.bp.blogspot.com/-0lm1D1OCDEs/ULBgCP5UFDI/AAAAAAAAAHQ/bQP70LID_kQ/s1600/yudanaka_onsen_seifuso_guest_room.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1.bp.blogspot.com/-_Y0_Y11Otxk/ULBgoyzNZSI/AAAAAAAAAHY/-XLVVSsonNs/s1600/onsen.jp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2.bp.blogspot.com/-bcfQVa0nZpc/ULBg0uGjCII/AAAAAAAAAHo/qDMOPGYsaqI/s1600/festival-musim-dingin-Jpg-9.jp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2.bp.blogspot.com/-yh3TY1QouuE/ULBi83jbz8I/AAAAAAAAAHw/6wz7upAi1s8/s1600/1373882166_18f7d403c5_o.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id.wikipedia.org/wiki/970" TargetMode="External"/><Relationship Id="rId7" Type="http://schemas.openxmlformats.org/officeDocument/2006/relationships/hyperlink" Target="http://id.wikipedia.org/wiki/Perang_Dunia_II" TargetMode="External"/><Relationship Id="rId2" Type="http://schemas.openxmlformats.org/officeDocument/2006/relationships/hyperlink" Target="http://id.wikipedia.org/wiki/869" TargetMode="External"/><Relationship Id="rId1" Type="http://schemas.openxmlformats.org/officeDocument/2006/relationships/slideLayout" Target="../slideLayouts/slideLayout2.xml"/><Relationship Id="rId6" Type="http://schemas.openxmlformats.org/officeDocument/2006/relationships/hyperlink" Target="http://id.wikipedia.org/w/index.php?title=Era_Jepang&amp;action=edit&amp;redlink=1" TargetMode="External"/><Relationship Id="rId5" Type="http://schemas.openxmlformats.org/officeDocument/2006/relationships/hyperlink" Target="http://id.wikipedia.org/wiki/Perang_Onin" TargetMode="External"/><Relationship Id="rId4" Type="http://schemas.openxmlformats.org/officeDocument/2006/relationships/hyperlink" Target="http://id.wikipedia.org/wiki/Zaman_Heian"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id.wikipedia.org/wiki/Aoi_Matsuri" TargetMode="External"/><Relationship Id="rId13" Type="http://schemas.openxmlformats.org/officeDocument/2006/relationships/hyperlink" Target="http://id.wikipedia.org/wiki/Fukuoka" TargetMode="External"/><Relationship Id="rId3" Type="http://schemas.openxmlformats.org/officeDocument/2006/relationships/hyperlink" Target="http://id.wikipedia.org/wiki/Kyoto" TargetMode="External"/><Relationship Id="rId7" Type="http://schemas.openxmlformats.org/officeDocument/2006/relationships/hyperlink" Target="http://id.wikipedia.org/w/index.php?title=Kuil_Yasaka&amp;action=edit&amp;redlink=1" TargetMode="External"/><Relationship Id="rId12" Type="http://schemas.openxmlformats.org/officeDocument/2006/relationships/hyperlink" Target="http://id.wikipedia.org/wiki/Shinto" TargetMode="External"/><Relationship Id="rId2" Type="http://schemas.openxmlformats.org/officeDocument/2006/relationships/hyperlink" Target="http://id.wikipedia.org/wiki/Matsuri" TargetMode="External"/><Relationship Id="rId1" Type="http://schemas.openxmlformats.org/officeDocument/2006/relationships/slideLayout" Target="../slideLayouts/slideLayout2.xml"/><Relationship Id="rId6" Type="http://schemas.openxmlformats.org/officeDocument/2006/relationships/hyperlink" Target="http://id.wikipedia.org/w/index.php?title=Kuil_Ayatokunaka&amp;action=edit&amp;redlink=1" TargetMode="External"/><Relationship Id="rId11" Type="http://schemas.openxmlformats.org/officeDocument/2006/relationships/hyperlink" Target="http://id.wikipedia.org/wiki/Jidai_Matsuri" TargetMode="External"/><Relationship Id="rId5" Type="http://schemas.openxmlformats.org/officeDocument/2006/relationships/hyperlink" Target="http://id.wikipedia.org/wiki/30_Juli" TargetMode="External"/><Relationship Id="rId15" Type="http://schemas.openxmlformats.org/officeDocument/2006/relationships/hyperlink" Target="http://id.wikipedia.org/w/index.php?title=Hakata_Gion_Yamakasa&amp;action=edit&amp;redlink=1" TargetMode="External"/><Relationship Id="rId10" Type="http://schemas.openxmlformats.org/officeDocument/2006/relationships/hyperlink" Target="http://id.wikipedia.org/w/index.php?title=Kuil_Kamomioya&amp;action=edit&amp;redlink=1" TargetMode="External"/><Relationship Id="rId4" Type="http://schemas.openxmlformats.org/officeDocument/2006/relationships/hyperlink" Target="http://id.wikipedia.org/wiki/1_Juli" TargetMode="External"/><Relationship Id="rId9" Type="http://schemas.openxmlformats.org/officeDocument/2006/relationships/hyperlink" Target="http://id.wikipedia.org/w/index.php?title=Kuil_Kamowakeikazuchi&amp;action=edit&amp;redlink=1" TargetMode="External"/><Relationship Id="rId14" Type="http://schemas.openxmlformats.org/officeDocument/2006/relationships/hyperlink" Target="http://id.wikipedia.org/wiki/Kyushu"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id.wikipedia.org/wiki/951" TargetMode="External"/><Relationship Id="rId2" Type="http://schemas.openxmlformats.org/officeDocument/2006/relationships/hyperlink" Target="http://id.wikipedia.org/wiki/1_Juni"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id.wikipedia.org/wiki/Kembang_api" TargetMode="External"/><Relationship Id="rId3" Type="http://schemas.openxmlformats.org/officeDocument/2006/relationships/hyperlink" Target="http://id.wikipedia.org/wiki/Osaka" TargetMode="External"/><Relationship Id="rId7" Type="http://schemas.openxmlformats.org/officeDocument/2006/relationships/hyperlink" Target="http://id.wikipedia.org/w/index.php?title=Sungai_Okawa&amp;action=edit&amp;redlink=1" TargetMode="External"/><Relationship Id="rId2" Type="http://schemas.openxmlformats.org/officeDocument/2006/relationships/hyperlink" Target="http://id.wikipedia.org/wiki/Matsuri" TargetMode="External"/><Relationship Id="rId1" Type="http://schemas.openxmlformats.org/officeDocument/2006/relationships/slideLayout" Target="../slideLayouts/slideLayout2.xml"/><Relationship Id="rId6" Type="http://schemas.openxmlformats.org/officeDocument/2006/relationships/hyperlink" Target="http://id.wikipedia.org/wiki/25_Juli" TargetMode="External"/><Relationship Id="rId5" Type="http://schemas.openxmlformats.org/officeDocument/2006/relationships/hyperlink" Target="http://id.wikipedia.org/wiki/24_Juli" TargetMode="External"/><Relationship Id="rId4" Type="http://schemas.openxmlformats.org/officeDocument/2006/relationships/hyperlink" Target="http://id.wikipedia.org/wiki/Osaka_Temmangu"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7030A0"/>
                </a:solidFill>
                <a:latin typeface="Comic Sans MS" pitchFamily="66" charset="0"/>
              </a:rPr>
              <a:t>NIHONJIJOU</a:t>
            </a:r>
            <a:endParaRPr lang="en-US" b="1" dirty="0">
              <a:solidFill>
                <a:srgbClr val="7030A0"/>
              </a:solidFill>
              <a:latin typeface="Comic Sans MS" pitchFamily="66" charset="0"/>
            </a:endParaRPr>
          </a:p>
        </p:txBody>
      </p:sp>
      <p:sp>
        <p:nvSpPr>
          <p:cNvPr id="3" name="Subtitle 2"/>
          <p:cNvSpPr>
            <a:spLocks noGrp="1"/>
          </p:cNvSpPr>
          <p:nvPr>
            <p:ph type="subTitle" idx="1"/>
          </p:nvPr>
        </p:nvSpPr>
        <p:spPr/>
        <p:txBody>
          <a:bodyPr>
            <a:normAutofit/>
          </a:bodyPr>
          <a:lstStyle/>
          <a:p>
            <a:pPr algn="l"/>
            <a:r>
              <a:rPr lang="en-US" sz="6600" dirty="0" smtClean="0">
                <a:solidFill>
                  <a:srgbClr val="7030A0"/>
                </a:solidFill>
                <a:latin typeface="Comic Sans MS" pitchFamily="66" charset="0"/>
              </a:rPr>
              <a:t>M A T S U R I</a:t>
            </a:r>
            <a:endParaRPr lang="en-US" sz="6600" dirty="0">
              <a:solidFill>
                <a:srgbClr val="7030A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Sejarah</a:t>
            </a:r>
            <a:r>
              <a:rPr lang="en-US" dirty="0" smtClean="0"/>
              <a:t> </a:t>
            </a:r>
            <a:r>
              <a:rPr lang="en-US" dirty="0" err="1" smtClean="0"/>
              <a:t>Matsuri</a:t>
            </a:r>
            <a:endParaRPr lang="id-ID" dirty="0"/>
          </a:p>
        </p:txBody>
      </p:sp>
      <p:sp>
        <p:nvSpPr>
          <p:cNvPr id="3" name="Content Placeholder 2"/>
          <p:cNvSpPr>
            <a:spLocks noGrp="1"/>
          </p:cNvSpPr>
          <p:nvPr>
            <p:ph idx="1"/>
          </p:nvPr>
        </p:nvSpPr>
        <p:spPr/>
        <p:txBody>
          <a:bodyPr/>
          <a:lstStyle/>
          <a:p>
            <a:pPr>
              <a:buFont typeface="Arial" pitchFamily="34" charset="0"/>
              <a:buChar char="•"/>
            </a:pPr>
            <a:r>
              <a:rPr lang="en-US" dirty="0" err="1" smtClean="0"/>
              <a:t>Dalam</a:t>
            </a:r>
            <a:r>
              <a:rPr lang="en-US" dirty="0" smtClean="0"/>
              <a:t> </a:t>
            </a:r>
            <a:r>
              <a:rPr lang="en-US" dirty="0" err="1" smtClean="0"/>
              <a:t>istilah</a:t>
            </a:r>
            <a:r>
              <a:rPr lang="en-US" dirty="0" smtClean="0"/>
              <a:t> agama </a:t>
            </a:r>
            <a:r>
              <a:rPr lang="en-US" dirty="0" err="1" smtClean="0">
                <a:solidFill>
                  <a:schemeClr val="accent4">
                    <a:lumMod val="75000"/>
                  </a:schemeClr>
                </a:solidFill>
              </a:rPr>
              <a:t>shinto</a:t>
            </a:r>
            <a:r>
              <a:rPr lang="en-US" dirty="0" smtClean="0">
                <a:solidFill>
                  <a:schemeClr val="accent4">
                    <a:lumMod val="75000"/>
                  </a:schemeClr>
                </a:solidFill>
              </a:rPr>
              <a:t> </a:t>
            </a:r>
            <a:r>
              <a:rPr lang="en-US" dirty="0" smtClean="0"/>
              <a:t>yang </a:t>
            </a:r>
            <a:r>
              <a:rPr lang="en-US" dirty="0" err="1" smtClean="0"/>
              <a:t>berarti</a:t>
            </a:r>
            <a:r>
              <a:rPr lang="en-US" dirty="0" smtClean="0"/>
              <a:t> </a:t>
            </a:r>
            <a:r>
              <a:rPr lang="en-US" dirty="0" err="1" smtClean="0">
                <a:solidFill>
                  <a:schemeClr val="accent6">
                    <a:lumMod val="75000"/>
                  </a:schemeClr>
                </a:solidFill>
              </a:rPr>
              <a:t>persembahan</a:t>
            </a:r>
            <a:r>
              <a:rPr lang="en-US" dirty="0" smtClean="0"/>
              <a:t> </a:t>
            </a:r>
            <a:r>
              <a:rPr lang="en-US" dirty="0" err="1" smtClean="0"/>
              <a:t>atau</a:t>
            </a:r>
            <a:r>
              <a:rPr lang="en-US" dirty="0" smtClean="0"/>
              <a:t> </a:t>
            </a:r>
            <a:r>
              <a:rPr lang="en-US" dirty="0" smtClean="0">
                <a:solidFill>
                  <a:schemeClr val="accent6">
                    <a:lumMod val="75000"/>
                  </a:schemeClr>
                </a:solidFill>
              </a:rPr>
              <a:t>ritual </a:t>
            </a:r>
            <a:r>
              <a:rPr lang="en-US" dirty="0" err="1" smtClean="0"/>
              <a:t>untuk</a:t>
            </a:r>
            <a:r>
              <a:rPr lang="en-US" dirty="0" smtClean="0">
                <a:solidFill>
                  <a:schemeClr val="accent6">
                    <a:lumMod val="75000"/>
                  </a:schemeClr>
                </a:solidFill>
              </a:rPr>
              <a:t> kami</a:t>
            </a:r>
          </a:p>
          <a:p>
            <a:pPr>
              <a:buFont typeface="Arial" pitchFamily="34" charset="0"/>
              <a:buChar char="•"/>
            </a:pPr>
            <a:r>
              <a:rPr lang="en-US" dirty="0" err="1" smtClean="0"/>
              <a:t>Dalam</a:t>
            </a:r>
            <a:r>
              <a:rPr lang="en-US" dirty="0" smtClean="0"/>
              <a:t> </a:t>
            </a:r>
            <a:r>
              <a:rPr lang="en-US" dirty="0" err="1" smtClean="0"/>
              <a:t>pengertian</a:t>
            </a:r>
            <a:r>
              <a:rPr lang="en-US" dirty="0" smtClean="0"/>
              <a:t> </a:t>
            </a:r>
            <a:r>
              <a:rPr lang="en-US" dirty="0" err="1" smtClean="0">
                <a:solidFill>
                  <a:schemeClr val="accent4">
                    <a:lumMod val="75000"/>
                  </a:schemeClr>
                </a:solidFill>
              </a:rPr>
              <a:t>sekuler</a:t>
            </a:r>
            <a:r>
              <a:rPr lang="en-US" dirty="0" smtClean="0"/>
              <a:t> </a:t>
            </a:r>
            <a:r>
              <a:rPr lang="en-US" dirty="0" err="1" smtClean="0"/>
              <a:t>matsuri</a:t>
            </a:r>
            <a:r>
              <a:rPr lang="en-US" dirty="0" smtClean="0"/>
              <a:t> </a:t>
            </a:r>
            <a:r>
              <a:rPr lang="en-US" dirty="0" err="1" smtClean="0"/>
              <a:t>berarti</a:t>
            </a:r>
            <a:r>
              <a:rPr lang="en-US" dirty="0" smtClean="0"/>
              <a:t> </a:t>
            </a:r>
            <a:r>
              <a:rPr lang="en-US" dirty="0" smtClean="0">
                <a:solidFill>
                  <a:schemeClr val="accent6">
                    <a:lumMod val="75000"/>
                  </a:schemeClr>
                </a:solidFill>
              </a:rPr>
              <a:t>festival</a:t>
            </a:r>
            <a:r>
              <a:rPr lang="en-US" dirty="0" smtClean="0"/>
              <a:t> </a:t>
            </a:r>
            <a:r>
              <a:rPr lang="en-US" dirty="0" err="1" smtClean="0"/>
              <a:t>atau</a:t>
            </a:r>
            <a:r>
              <a:rPr lang="en-US" dirty="0" smtClean="0"/>
              <a:t> </a:t>
            </a:r>
            <a:r>
              <a:rPr lang="en-US" dirty="0" err="1" smtClean="0">
                <a:solidFill>
                  <a:schemeClr val="accent6">
                    <a:lumMod val="75000"/>
                  </a:schemeClr>
                </a:solidFill>
              </a:rPr>
              <a:t>perayaan</a:t>
            </a:r>
            <a:r>
              <a:rPr lang="en-US" dirty="0" smtClean="0"/>
              <a:t> di </a:t>
            </a:r>
            <a:r>
              <a:rPr lang="en-US" dirty="0" err="1" smtClean="0"/>
              <a:t>Jepang</a:t>
            </a:r>
            <a:endParaRPr lang="en-US" dirty="0" smtClean="0"/>
          </a:p>
          <a:p>
            <a:pPr>
              <a:buFont typeface="Arial" pitchFamily="34" charset="0"/>
              <a:buChar char="•"/>
            </a:pPr>
            <a:r>
              <a:rPr lang="en-US" dirty="0" err="1" smtClean="0"/>
              <a:t>Matsuri</a:t>
            </a:r>
            <a:r>
              <a:rPr lang="en-US" dirty="0" smtClean="0"/>
              <a:t> </a:t>
            </a:r>
            <a:r>
              <a:rPr lang="en-US" dirty="0" err="1" smtClean="0"/>
              <a:t>berasal</a:t>
            </a:r>
            <a:r>
              <a:rPr lang="en-US" dirty="0" smtClean="0"/>
              <a:t> </a:t>
            </a:r>
            <a:r>
              <a:rPr lang="en-US" dirty="0" err="1" smtClean="0"/>
              <a:t>dari</a:t>
            </a:r>
            <a:r>
              <a:rPr lang="en-US" dirty="0" smtClean="0"/>
              <a:t> kata </a:t>
            </a:r>
            <a:r>
              <a:rPr lang="en-US" i="1" dirty="0" err="1" smtClean="0"/>
              <a:t>matsuru</a:t>
            </a:r>
            <a:r>
              <a:rPr lang="en-US" i="1" dirty="0" smtClean="0"/>
              <a:t> </a:t>
            </a:r>
            <a:r>
              <a:rPr lang="en-US" dirty="0" err="1" smtClean="0"/>
              <a:t>yaitu</a:t>
            </a:r>
            <a:r>
              <a:rPr lang="en-US" dirty="0" smtClean="0"/>
              <a:t> </a:t>
            </a:r>
            <a:r>
              <a:rPr lang="en-US" dirty="0" err="1" smtClean="0"/>
              <a:t>memuja</a:t>
            </a:r>
            <a:r>
              <a:rPr lang="en-US" dirty="0" smtClean="0"/>
              <a:t> </a:t>
            </a:r>
            <a:r>
              <a:rPr lang="en-US" dirty="0" err="1" smtClean="0"/>
              <a:t>atau</a:t>
            </a:r>
            <a:r>
              <a:rPr lang="en-US" dirty="0" smtClean="0"/>
              <a:t> </a:t>
            </a:r>
            <a:r>
              <a:rPr lang="en-US" dirty="0" err="1" smtClean="0"/>
              <a:t>menyembah</a:t>
            </a:r>
            <a:endParaRPr lang="en-US" dirty="0" smtClean="0"/>
          </a:p>
          <a:p>
            <a:pPr>
              <a:buFont typeface="Arial" pitchFamily="34" charset="0"/>
              <a:buChar char="•"/>
            </a:pPr>
            <a:endParaRPr lang="en-US" dirty="0" smtClean="0"/>
          </a:p>
          <a:p>
            <a:pPr>
              <a:buFont typeface="Arial" pitchFamily="34" charset="0"/>
              <a:buChar char="•"/>
            </a:pPr>
            <a:endParaRPr lang="id-ID" dirty="0">
              <a:solidFill>
                <a:schemeClr val="accent6">
                  <a:lumMod val="75000"/>
                </a:schemeClr>
              </a:solidFill>
            </a:endParaRPr>
          </a:p>
        </p:txBody>
      </p:sp>
    </p:spTree>
    <p:extLst>
      <p:ext uri="{BB962C8B-B14F-4D97-AF65-F5344CB8AC3E}">
        <p14:creationId xmlns:p14="http://schemas.microsoft.com/office/powerpoint/2010/main" val="3807012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err="1" smtClean="0">
                <a:effectLst/>
              </a:rPr>
              <a:t>Haru</a:t>
            </a:r>
            <a:r>
              <a:rPr lang="en-US" b="0" dirty="0" smtClean="0">
                <a:effectLst/>
              </a:rPr>
              <a:t> </a:t>
            </a:r>
            <a:r>
              <a:rPr lang="en-US" b="0" dirty="0" err="1" smtClean="0">
                <a:effectLst/>
              </a:rPr>
              <a:t>matsuri</a:t>
            </a:r>
            <a:r>
              <a:rPr lang="en-US" b="0" dirty="0" smtClean="0">
                <a:effectLst/>
              </a:rPr>
              <a:t> (</a:t>
            </a:r>
            <a:r>
              <a:rPr lang="en-US" b="0" dirty="0" err="1" smtClean="0">
                <a:effectLst/>
              </a:rPr>
              <a:t>musim</a:t>
            </a:r>
            <a:r>
              <a:rPr lang="en-US" b="0" dirty="0" smtClean="0">
                <a:effectLst/>
              </a:rPr>
              <a:t> semi)</a:t>
            </a:r>
            <a:endParaRPr lang="id-ID" b="0" dirty="0">
              <a:effectLst/>
            </a:endParaRPr>
          </a:p>
        </p:txBody>
      </p:sp>
      <p:sp>
        <p:nvSpPr>
          <p:cNvPr id="3" name="Content Placeholder 2"/>
          <p:cNvSpPr>
            <a:spLocks noGrp="1"/>
          </p:cNvSpPr>
          <p:nvPr>
            <p:ph idx="1"/>
          </p:nvPr>
        </p:nvSpPr>
        <p:spPr/>
        <p:txBody>
          <a:bodyPr/>
          <a:lstStyle/>
          <a:p>
            <a:pPr marL="137160" indent="0">
              <a:buNone/>
            </a:pPr>
            <a:r>
              <a:rPr lang="en-US" dirty="0" smtClean="0"/>
              <a:t>1.Hinamatsuri (</a:t>
            </a:r>
            <a:r>
              <a:rPr lang="ja-JP" altLang="en-US" dirty="0" smtClean="0"/>
              <a:t>雛</a:t>
            </a:r>
            <a:r>
              <a:rPr lang="ja-JP" altLang="en-US" dirty="0"/>
              <a:t>祭</a:t>
            </a:r>
            <a:r>
              <a:rPr lang="ja-JP" altLang="en-US" dirty="0" smtClean="0"/>
              <a:t>り</a:t>
            </a:r>
            <a:r>
              <a:rPr lang="en-US" altLang="ja-JP" dirty="0" smtClean="0"/>
              <a:t>)</a:t>
            </a:r>
            <a:endParaRPr lang="en-US" dirty="0" smtClean="0"/>
          </a:p>
          <a:p>
            <a:pPr marL="137160" indent="0">
              <a:buNone/>
            </a:pPr>
            <a:r>
              <a:rPr lang="id-ID" dirty="0" smtClean="0"/>
              <a:t>adalah </a:t>
            </a:r>
            <a:r>
              <a:rPr lang="id-ID" dirty="0"/>
              <a:t>perayaan setiap tanggal </a:t>
            </a:r>
            <a:r>
              <a:rPr lang="id-ID" dirty="0">
                <a:hlinkClick r:id="rId2" tooltip="3 Maret"/>
              </a:rPr>
              <a:t>3 Maret</a:t>
            </a:r>
            <a:r>
              <a:rPr lang="id-ID" dirty="0"/>
              <a:t> di </a:t>
            </a:r>
            <a:r>
              <a:rPr lang="id-ID" dirty="0">
                <a:hlinkClick r:id="rId3" tooltip="Jepang"/>
              </a:rPr>
              <a:t>Jepang</a:t>
            </a:r>
            <a:r>
              <a:rPr lang="id-ID" dirty="0"/>
              <a:t> yang diadakan untuk mendoakan pertumbuhan anak </a:t>
            </a:r>
            <a:r>
              <a:rPr lang="id-ID" dirty="0">
                <a:hlinkClick r:id="rId4" tooltip="Perempuan"/>
              </a:rPr>
              <a:t>perempuan</a:t>
            </a:r>
            <a:r>
              <a:rPr lang="id-ID" dirty="0"/>
              <a:t>. Keluarga yang memiliki anak perempuan memajang satu set </a:t>
            </a:r>
            <a:r>
              <a:rPr lang="id-ID" dirty="0">
                <a:hlinkClick r:id="rId5" tooltip="Boneka"/>
              </a:rPr>
              <a:t>boneka</a:t>
            </a:r>
            <a:r>
              <a:rPr lang="id-ID" dirty="0"/>
              <a:t> yang disebut </a:t>
            </a:r>
            <a:r>
              <a:rPr lang="id-ID" i="1" dirty="0"/>
              <a:t>hinaningyō</a:t>
            </a:r>
            <a:r>
              <a:rPr lang="id-ID" dirty="0"/>
              <a:t> (</a:t>
            </a:r>
            <a:r>
              <a:rPr lang="ja-JP" altLang="en-US" dirty="0"/>
              <a:t>雛人形</a:t>
            </a:r>
            <a:r>
              <a:rPr lang="en-US" altLang="ja-JP" dirty="0"/>
              <a:t>, </a:t>
            </a:r>
            <a:r>
              <a:rPr lang="ja-JP" altLang="en-US" dirty="0"/>
              <a:t>ひなにんぎょ</a:t>
            </a:r>
            <a:r>
              <a:rPr lang="ja-JP" altLang="en-US" dirty="0" smtClean="0"/>
              <a:t>う</a:t>
            </a:r>
            <a:r>
              <a:rPr lang="en-US" altLang="ja-JP" dirty="0" smtClean="0"/>
              <a:t>, </a:t>
            </a:r>
            <a:r>
              <a:rPr lang="id-ID" dirty="0"/>
              <a:t>boneka festival).</a:t>
            </a:r>
          </a:p>
        </p:txBody>
      </p:sp>
    </p:spTree>
    <p:extLst>
      <p:ext uri="{BB962C8B-B14F-4D97-AF65-F5344CB8AC3E}">
        <p14:creationId xmlns:p14="http://schemas.microsoft.com/office/powerpoint/2010/main" val="743042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1026" name="Picture 2" descr="I:\800px-Hina_matsuri_display - 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82296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643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137160" indent="0">
              <a:buNone/>
            </a:pPr>
            <a:r>
              <a:rPr lang="en-US" dirty="0" smtClean="0"/>
              <a:t>2. </a:t>
            </a:r>
            <a:r>
              <a:rPr lang="en-US" dirty="0" err="1" smtClean="0"/>
              <a:t>Shubun</a:t>
            </a:r>
            <a:r>
              <a:rPr lang="en-US" dirty="0" smtClean="0"/>
              <a:t> no hi</a:t>
            </a:r>
            <a:r>
              <a:rPr lang="id-ID" dirty="0"/>
              <a:t> (</a:t>
            </a:r>
            <a:r>
              <a:rPr lang="ja-JP" altLang="en-US" dirty="0"/>
              <a:t>春分の日 </a:t>
            </a:r>
            <a:r>
              <a:rPr lang="id-ID" i="1" dirty="0"/>
              <a:t>Shunbun no </a:t>
            </a:r>
            <a:r>
              <a:rPr lang="id-ID" i="1" dirty="0" smtClean="0"/>
              <a:t>hi</a:t>
            </a:r>
            <a:r>
              <a:rPr lang="en-US" i="1" dirty="0" smtClean="0"/>
              <a:t>)</a:t>
            </a:r>
            <a:endParaRPr lang="en-US" b="1" baseline="30000" dirty="0" smtClean="0"/>
          </a:p>
          <a:p>
            <a:pPr marL="137160" indent="0">
              <a:buNone/>
            </a:pPr>
            <a:r>
              <a:rPr lang="id-ID" dirty="0" smtClean="0"/>
              <a:t>adalah </a:t>
            </a:r>
            <a:r>
              <a:rPr lang="id-ID" dirty="0">
                <a:hlinkClick r:id="rId2" tooltip="Hari libur"/>
              </a:rPr>
              <a:t>hari libur</a:t>
            </a:r>
            <a:r>
              <a:rPr lang="id-ID" dirty="0"/>
              <a:t> resmi di </a:t>
            </a:r>
            <a:r>
              <a:rPr lang="id-ID" dirty="0">
                <a:hlinkClick r:id="rId3" tooltip="Jepang"/>
              </a:rPr>
              <a:t>Jepang</a:t>
            </a:r>
            <a:r>
              <a:rPr lang="id-ID" dirty="0"/>
              <a:t> yang jatuh tanggal </a:t>
            </a:r>
            <a:r>
              <a:rPr lang="id-ID" dirty="0">
                <a:hlinkClick r:id="rId4" tooltip="20 Maret"/>
              </a:rPr>
              <a:t>20 Maret</a:t>
            </a:r>
            <a:r>
              <a:rPr lang="id-ID" dirty="0"/>
              <a:t> atau </a:t>
            </a:r>
            <a:r>
              <a:rPr lang="id-ID" dirty="0">
                <a:hlinkClick r:id="rId5" tooltip="21 Maret"/>
              </a:rPr>
              <a:t>21 Maret</a:t>
            </a:r>
            <a:r>
              <a:rPr lang="id-ID" dirty="0"/>
              <a:t> ketika terjadi </a:t>
            </a:r>
            <a:r>
              <a:rPr lang="id-ID" dirty="0">
                <a:hlinkClick r:id="rId6" tooltip="Ekuinoks"/>
              </a:rPr>
              <a:t>ekuinoks vernal</a:t>
            </a:r>
            <a:r>
              <a:rPr lang="id-ID" dirty="0"/>
              <a:t> (titik musim semi), saat </a:t>
            </a:r>
            <a:r>
              <a:rPr lang="id-ID" dirty="0">
                <a:hlinkClick r:id="rId7" tooltip="Siang"/>
              </a:rPr>
              <a:t>siang</a:t>
            </a:r>
            <a:r>
              <a:rPr lang="id-ID" dirty="0"/>
              <a:t> dan </a:t>
            </a:r>
            <a:r>
              <a:rPr lang="id-ID" dirty="0">
                <a:hlinkClick r:id="rId8" tooltip="Malam"/>
              </a:rPr>
              <a:t>malam</a:t>
            </a:r>
            <a:r>
              <a:rPr lang="id-ID" dirty="0"/>
              <a:t> sama panjang. Hari libur ini ditetapkan dengan undang-undang hari libur Jepang (</a:t>
            </a:r>
            <a:r>
              <a:rPr lang="id-ID" i="1" dirty="0"/>
              <a:t>Shukujitsu-hō</a:t>
            </a:r>
            <a:r>
              <a:rPr lang="id-ID" dirty="0"/>
              <a:t>) tahun </a:t>
            </a:r>
            <a:r>
              <a:rPr lang="id-ID" dirty="0">
                <a:hlinkClick r:id="rId9" tooltip="1948"/>
              </a:rPr>
              <a:t>1948</a:t>
            </a:r>
            <a:r>
              <a:rPr lang="id-ID" dirty="0"/>
              <a:t> untuk "berterima kasih kepada </a:t>
            </a:r>
            <a:r>
              <a:rPr lang="id-ID" dirty="0">
                <a:hlinkClick r:id="rId10" tooltip="Alam"/>
              </a:rPr>
              <a:t>alam</a:t>
            </a:r>
            <a:r>
              <a:rPr lang="id-ID" dirty="0"/>
              <a:t> dan mencintai </a:t>
            </a:r>
            <a:r>
              <a:rPr lang="id-ID" dirty="0">
                <a:hlinkClick r:id="rId11" tooltip="Makhluk hidup"/>
              </a:rPr>
              <a:t>makhluk hidup</a:t>
            </a:r>
            <a:r>
              <a:rPr lang="id-ID" dirty="0"/>
              <a:t>."</a:t>
            </a:r>
          </a:p>
        </p:txBody>
      </p:sp>
    </p:spTree>
    <p:extLst>
      <p:ext uri="{BB962C8B-B14F-4D97-AF65-F5344CB8AC3E}">
        <p14:creationId xmlns:p14="http://schemas.microsoft.com/office/powerpoint/2010/main" val="2050024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pic>
        <p:nvPicPr>
          <p:cNvPr id="2050" name="Picture 2" descr="C:\Users\Diana Nur Amelia\Downloads\SHUBUN NO 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1"/>
            <a:ext cx="4142339" cy="320039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iana Nur Amelia\Downloads\shubun-no-hi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539" y="318248"/>
            <a:ext cx="4087261" cy="318695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Diana Nur Amelia\Downloads\shubun-no-hi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05200"/>
            <a:ext cx="5399639" cy="3159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425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03412" y="144621"/>
            <a:ext cx="8229600" cy="4709160"/>
          </a:xfrm>
        </p:spPr>
        <p:txBody>
          <a:bodyPr/>
          <a:lstStyle/>
          <a:p>
            <a:pPr marL="137160" indent="0">
              <a:buNone/>
            </a:pPr>
            <a:r>
              <a:rPr lang="en-US" dirty="0" smtClean="0"/>
              <a:t>3. Hanami</a:t>
            </a:r>
            <a:r>
              <a:rPr lang="id-ID" dirty="0"/>
              <a:t> (</a:t>
            </a:r>
            <a:r>
              <a:rPr lang="ja-JP" altLang="en-US" dirty="0"/>
              <a:t>花</a:t>
            </a:r>
            <a:r>
              <a:rPr lang="ja-JP" altLang="en-US" dirty="0" smtClean="0"/>
              <a:t>見</a:t>
            </a:r>
            <a:r>
              <a:rPr lang="en-US" altLang="ja-JP" dirty="0" smtClean="0"/>
              <a:t>, </a:t>
            </a:r>
            <a:r>
              <a:rPr lang="id-ID" dirty="0"/>
              <a:t>melihat bunga) </a:t>
            </a:r>
            <a:r>
              <a:rPr lang="en-US" dirty="0" err="1" smtClean="0"/>
              <a:t>atau</a:t>
            </a:r>
            <a:r>
              <a:rPr lang="en-US" dirty="0" smtClean="0"/>
              <a:t> </a:t>
            </a:r>
            <a:r>
              <a:rPr lang="en-US" dirty="0" err="1" smtClean="0"/>
              <a:t>Ohanami</a:t>
            </a:r>
            <a:endParaRPr lang="en-US" dirty="0" smtClean="0"/>
          </a:p>
          <a:p>
            <a:pPr marL="137160" indent="0">
              <a:buNone/>
            </a:pPr>
            <a:r>
              <a:rPr lang="id-ID" dirty="0" smtClean="0"/>
              <a:t>adalah </a:t>
            </a:r>
            <a:r>
              <a:rPr lang="id-ID" dirty="0"/>
              <a:t>tradisi </a:t>
            </a:r>
            <a:r>
              <a:rPr lang="id-ID" dirty="0">
                <a:hlinkClick r:id="rId2" tooltip="Jepang"/>
              </a:rPr>
              <a:t>Jepang</a:t>
            </a:r>
            <a:r>
              <a:rPr lang="id-ID" dirty="0"/>
              <a:t> dalam menikmati keindahan </a:t>
            </a:r>
            <a:r>
              <a:rPr lang="id-ID" dirty="0">
                <a:hlinkClick r:id="rId3" tooltip="Bunga"/>
              </a:rPr>
              <a:t>bunga</a:t>
            </a:r>
            <a:r>
              <a:rPr lang="id-ID" dirty="0"/>
              <a:t>, khususnya bunga </a:t>
            </a:r>
            <a:r>
              <a:rPr lang="id-ID" dirty="0">
                <a:hlinkClick r:id="rId4" tooltip="Sakura"/>
              </a:rPr>
              <a:t>sakura</a:t>
            </a:r>
            <a:r>
              <a:rPr lang="id-ID" dirty="0" smtClean="0"/>
              <a:t>.</a:t>
            </a:r>
            <a:endParaRPr lang="id-ID" dirty="0"/>
          </a:p>
        </p:txBody>
      </p:sp>
      <p:pic>
        <p:nvPicPr>
          <p:cNvPr id="3074" name="Picture 2" descr="C:\Users\Diana Nur Amelia\Downloads\hanam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752600"/>
            <a:ext cx="7696200" cy="3763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419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a:xfrm>
            <a:off x="457200" y="152400"/>
            <a:ext cx="8229600" cy="6156960"/>
          </a:xfrm>
        </p:spPr>
        <p:txBody>
          <a:bodyPr/>
          <a:lstStyle/>
          <a:p>
            <a:pPr marL="137160" indent="0">
              <a:buNone/>
            </a:pPr>
            <a:r>
              <a:rPr lang="en-US" dirty="0" smtClean="0"/>
              <a:t>4.Kodomo no hi</a:t>
            </a:r>
            <a:r>
              <a:rPr lang="id-ID" dirty="0"/>
              <a:t> (</a:t>
            </a:r>
            <a:r>
              <a:rPr lang="ja-JP" altLang="en-US" dirty="0"/>
              <a:t>こどもの日</a:t>
            </a:r>
            <a:r>
              <a:rPr lang="id-ID" dirty="0" smtClean="0"/>
              <a:t>)</a:t>
            </a:r>
            <a:endParaRPr lang="en-US" dirty="0" smtClean="0"/>
          </a:p>
          <a:p>
            <a:pPr marL="137160" indent="0">
              <a:buNone/>
            </a:pPr>
            <a:r>
              <a:rPr lang="id-ID" dirty="0" smtClean="0"/>
              <a:t>adalah salah satu </a:t>
            </a:r>
            <a:r>
              <a:rPr lang="id-ID" dirty="0" smtClean="0">
                <a:hlinkClick r:id="rId2" tooltip="Hari libur"/>
              </a:rPr>
              <a:t>hari libur</a:t>
            </a:r>
            <a:r>
              <a:rPr lang="id-ID" dirty="0" smtClean="0"/>
              <a:t> resmi di </a:t>
            </a:r>
            <a:r>
              <a:rPr lang="id-ID" dirty="0" smtClean="0">
                <a:hlinkClick r:id="rId3" tooltip="Jepang"/>
              </a:rPr>
              <a:t>Jepang</a:t>
            </a:r>
            <a:r>
              <a:rPr lang="id-ID" dirty="0" smtClean="0"/>
              <a:t> yang </a:t>
            </a:r>
            <a:r>
              <a:rPr lang="id-ID" dirty="0"/>
              <a:t>jatuh tanggal </a:t>
            </a:r>
            <a:r>
              <a:rPr lang="id-ID" dirty="0">
                <a:hlinkClick r:id="rId4" tooltip="5 Mei"/>
              </a:rPr>
              <a:t>5 Mei</a:t>
            </a:r>
            <a:r>
              <a:rPr lang="id-ID" dirty="0" smtClean="0"/>
              <a:t>.</a:t>
            </a:r>
            <a:endParaRPr lang="id-ID" dirty="0"/>
          </a:p>
        </p:txBody>
      </p:sp>
      <p:pic>
        <p:nvPicPr>
          <p:cNvPr id="4098" name="Picture 2" descr="C:\Users\Diana Nur Amelia\Downloads\kodomo-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435" y="1752600"/>
            <a:ext cx="7897813" cy="4364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8524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a:xfrm>
            <a:off x="457200" y="304800"/>
            <a:ext cx="8229600" cy="4709160"/>
          </a:xfrm>
        </p:spPr>
        <p:txBody>
          <a:bodyPr/>
          <a:lstStyle/>
          <a:p>
            <a:pPr marL="137160" indent="0">
              <a:buNone/>
            </a:pPr>
            <a:r>
              <a:rPr lang="en-US" dirty="0" smtClean="0"/>
              <a:t>4.Bon </a:t>
            </a:r>
            <a:r>
              <a:rPr lang="en-US" dirty="0" err="1" smtClean="0"/>
              <a:t>odori</a:t>
            </a:r>
            <a:endParaRPr lang="en-US" dirty="0" smtClean="0"/>
          </a:p>
          <a:p>
            <a:pPr marL="137160" indent="0">
              <a:buNone/>
            </a:pPr>
            <a:r>
              <a:rPr lang="id-ID" dirty="0" smtClean="0"/>
              <a:t>adalah </a:t>
            </a:r>
            <a:r>
              <a:rPr lang="id-ID" dirty="0"/>
              <a:t>serangkaian upacara dan tradisi di </a:t>
            </a:r>
            <a:r>
              <a:rPr lang="id-ID" dirty="0">
                <a:hlinkClick r:id="rId2" tooltip="Jepang"/>
              </a:rPr>
              <a:t>Jepang</a:t>
            </a:r>
            <a:r>
              <a:rPr lang="id-ID" dirty="0"/>
              <a:t> untuk merayakan kedatangan </a:t>
            </a:r>
            <a:r>
              <a:rPr lang="id-ID" dirty="0">
                <a:hlinkClick r:id="rId3" tooltip="Arwah"/>
              </a:rPr>
              <a:t>arwah</a:t>
            </a:r>
            <a:r>
              <a:rPr lang="id-ID" dirty="0"/>
              <a:t> </a:t>
            </a:r>
            <a:r>
              <a:rPr lang="id-ID" dirty="0" smtClean="0"/>
              <a:t>leluhur </a:t>
            </a:r>
            <a:r>
              <a:rPr lang="id-ID" dirty="0"/>
              <a:t>yang dilakukan seputar tanggal 15 Juli menurut </a:t>
            </a:r>
            <a:r>
              <a:rPr lang="id-ID" dirty="0">
                <a:hlinkClick r:id="rId4" tooltip="Kalender Tempo"/>
              </a:rPr>
              <a:t>kalender Tempō</a:t>
            </a:r>
            <a:r>
              <a:rPr lang="id-ID" dirty="0"/>
              <a:t> (</a:t>
            </a:r>
            <a:r>
              <a:rPr lang="id-ID" dirty="0">
                <a:hlinkClick r:id="rId5" tooltip="Kalender lunisolar"/>
              </a:rPr>
              <a:t>kalender lunisolar</a:t>
            </a:r>
            <a:r>
              <a:rPr lang="id-ID" dirty="0"/>
              <a:t>). </a:t>
            </a:r>
          </a:p>
        </p:txBody>
      </p:sp>
      <p:pic>
        <p:nvPicPr>
          <p:cNvPr id="5122" name="Picture 2" descr="C:\Users\Diana Nur Amelia\Downloads\Largest-Bon-Odori.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133600"/>
            <a:ext cx="812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058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858" y="188640"/>
            <a:ext cx="8229600" cy="796950"/>
          </a:xfrm>
        </p:spPr>
        <p:txBody>
          <a:bodyPr/>
          <a:lstStyle/>
          <a:p>
            <a:r>
              <a:rPr lang="id-ID" dirty="0" smtClean="0"/>
              <a:t>Natsu</a:t>
            </a:r>
            <a:r>
              <a:rPr lang="en-US" dirty="0" smtClean="0"/>
              <a:t> </a:t>
            </a:r>
            <a:r>
              <a:rPr lang="en-US" dirty="0" err="1" smtClean="0"/>
              <a:t>matsuri</a:t>
            </a:r>
            <a:r>
              <a:rPr lang="en-US" dirty="0" smtClean="0"/>
              <a:t> (</a:t>
            </a:r>
            <a:r>
              <a:rPr lang="en-US" dirty="0" err="1" smtClean="0"/>
              <a:t>musim</a:t>
            </a:r>
            <a:r>
              <a:rPr lang="en-US" dirty="0" smtClean="0"/>
              <a:t> </a:t>
            </a:r>
            <a:r>
              <a:rPr lang="en-US" dirty="0" err="1" smtClean="0"/>
              <a:t>panas</a:t>
            </a:r>
            <a:r>
              <a:rPr lang="en-US" dirty="0" smtClean="0"/>
              <a:t>)</a:t>
            </a:r>
            <a:endParaRPr lang="id-ID" dirty="0"/>
          </a:p>
        </p:txBody>
      </p:sp>
      <p:sp>
        <p:nvSpPr>
          <p:cNvPr id="3" name="Content Placeholder 2"/>
          <p:cNvSpPr>
            <a:spLocks noGrp="1"/>
          </p:cNvSpPr>
          <p:nvPr>
            <p:ph sz="quarter" idx="4294967295"/>
          </p:nvPr>
        </p:nvSpPr>
        <p:spPr>
          <a:xfrm>
            <a:off x="395536" y="1052736"/>
            <a:ext cx="8229600" cy="5001419"/>
          </a:xfrm>
          <a:prstGeom prst="rect">
            <a:avLst/>
          </a:prstGeom>
        </p:spPr>
        <p:txBody>
          <a:bodyPr>
            <a:normAutofit/>
          </a:bodyPr>
          <a:lstStyle/>
          <a:p>
            <a:pPr marL="0" indent="0">
              <a:buNone/>
            </a:pPr>
            <a:r>
              <a:rPr lang="en-US" dirty="0" smtClean="0"/>
              <a:t>1.</a:t>
            </a:r>
            <a:r>
              <a:rPr lang="id-ID" dirty="0" smtClean="0"/>
              <a:t> Tanabata Matsuri</a:t>
            </a:r>
          </a:p>
        </p:txBody>
      </p:sp>
      <p:pic>
        <p:nvPicPr>
          <p:cNvPr id="1026" name="Picture 2" descr="C:\Users\USER\Pictures\tanabata-tanzaku-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1510506"/>
            <a:ext cx="4992554"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8456" y="1268760"/>
            <a:ext cx="2886744" cy="4801314"/>
          </a:xfrm>
          <a:prstGeom prst="rect">
            <a:avLst/>
          </a:prstGeom>
          <a:noFill/>
        </p:spPr>
        <p:txBody>
          <a:bodyPr wrap="square" rtlCol="0">
            <a:spAutoFit/>
          </a:bodyPr>
          <a:lstStyle/>
          <a:p>
            <a:endParaRPr lang="en-US" dirty="0" smtClean="0"/>
          </a:p>
          <a:p>
            <a:r>
              <a:rPr lang="id-ID" dirty="0" smtClean="0"/>
              <a:t>Salah satu tradisi yang paling terkenal adalah menulis tanzaku, permohonan dan impian yang dituliskan di atas selembar kertas atau potongan kayu dan digantungkan pada batangan bambu. Setelahnya, permohonan-permohonan ini akan diapungkan di sungai atau dibakar pada tengah malam, dengan tujuan agar segala sesuatu yang buruk segera berlalu. </a:t>
            </a:r>
            <a:endParaRPr lang="id-ID" dirty="0"/>
          </a:p>
        </p:txBody>
      </p:sp>
    </p:spTree>
    <p:extLst>
      <p:ext uri="{BB962C8B-B14F-4D97-AF65-F5344CB8AC3E}">
        <p14:creationId xmlns:p14="http://schemas.microsoft.com/office/powerpoint/2010/main" val="925257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67544" y="548680"/>
            <a:ext cx="8229600" cy="4525963"/>
          </a:xfrm>
          <a:prstGeom prst="rect">
            <a:avLst/>
          </a:prstGeom>
        </p:spPr>
        <p:txBody>
          <a:bodyPr/>
          <a:lstStyle/>
          <a:p>
            <a:pPr marL="137160" indent="0">
              <a:buNone/>
            </a:pPr>
            <a:r>
              <a:rPr lang="en-US" dirty="0" smtClean="0"/>
              <a:t>2.</a:t>
            </a:r>
            <a:r>
              <a:rPr lang="id-ID" dirty="0" smtClean="0"/>
              <a:t>Hanabi Matsuri</a:t>
            </a:r>
            <a:endParaRPr lang="id-ID" dirty="0"/>
          </a:p>
        </p:txBody>
      </p:sp>
      <p:pic>
        <p:nvPicPr>
          <p:cNvPr id="2050" name="Picture 2" descr="C:\Users\USER\Pictures\hanabi-festiv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556792"/>
            <a:ext cx="5943600" cy="4000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1556792"/>
            <a:ext cx="2376264" cy="2585323"/>
          </a:xfrm>
          <a:prstGeom prst="rect">
            <a:avLst/>
          </a:prstGeom>
          <a:noFill/>
        </p:spPr>
        <p:txBody>
          <a:bodyPr wrap="square" rtlCol="0">
            <a:spAutoFit/>
          </a:bodyPr>
          <a:lstStyle/>
          <a:p>
            <a:r>
              <a:rPr lang="id-ID" dirty="0"/>
              <a:t>Perayaan khas di musim panas, bermula dari zaman Edo (1600-1868). Merupakan pesta kembang api yang diadakan di seluruh wilayah Jepang pada pertengahan bulan Agustus.</a:t>
            </a:r>
          </a:p>
        </p:txBody>
      </p:sp>
    </p:spTree>
    <p:extLst>
      <p:ext uri="{BB962C8B-B14F-4D97-AF65-F5344CB8AC3E}">
        <p14:creationId xmlns:p14="http://schemas.microsoft.com/office/powerpoint/2010/main" val="3246044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67544" y="476672"/>
            <a:ext cx="8229600" cy="4525963"/>
          </a:xfrm>
          <a:prstGeom prst="rect">
            <a:avLst/>
          </a:prstGeom>
        </p:spPr>
        <p:txBody>
          <a:bodyPr/>
          <a:lstStyle/>
          <a:p>
            <a:pPr marL="137160" indent="0">
              <a:buNone/>
            </a:pPr>
            <a:r>
              <a:rPr lang="en-US" dirty="0" smtClean="0"/>
              <a:t>3.</a:t>
            </a:r>
            <a:r>
              <a:rPr lang="id-ID" dirty="0" smtClean="0"/>
              <a:t>O-bon Matsuri</a:t>
            </a:r>
            <a:endParaRPr lang="id-ID" dirty="0"/>
          </a:p>
        </p:txBody>
      </p:sp>
      <p:pic>
        <p:nvPicPr>
          <p:cNvPr id="3074" name="Picture 2" descr="C:\Users\USER\Pictures\D-OBON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052736"/>
            <a:ext cx="4416596" cy="280831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Pictures\Obon-festival-in-Toky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6429" y="3573016"/>
            <a:ext cx="4067944" cy="29379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1560" y="4149080"/>
            <a:ext cx="3960440" cy="1754326"/>
          </a:xfrm>
          <a:prstGeom prst="rect">
            <a:avLst/>
          </a:prstGeom>
          <a:noFill/>
        </p:spPr>
        <p:txBody>
          <a:bodyPr wrap="square" rtlCol="0">
            <a:spAutoFit/>
          </a:bodyPr>
          <a:lstStyle/>
          <a:p>
            <a:r>
              <a:rPr lang="id-ID" dirty="0"/>
              <a:t>Merupakan peristiwa keagamaan Budhis dimana setiap keluarga di Jepang menyiapkan segala sesuatu untuk menyambut datangnya arwah para leluhur yang tinggal untuk beberapa hari lamanya di rumah mereka.</a:t>
            </a:r>
          </a:p>
        </p:txBody>
      </p:sp>
    </p:spTree>
    <p:extLst>
      <p:ext uri="{BB962C8B-B14F-4D97-AF65-F5344CB8AC3E}">
        <p14:creationId xmlns:p14="http://schemas.microsoft.com/office/powerpoint/2010/main" val="2279371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95536" y="404664"/>
            <a:ext cx="8229600" cy="4525963"/>
          </a:xfrm>
          <a:prstGeom prst="rect">
            <a:avLst/>
          </a:prstGeom>
        </p:spPr>
        <p:txBody>
          <a:bodyPr/>
          <a:lstStyle/>
          <a:p>
            <a:pPr marL="137160" indent="0">
              <a:buNone/>
            </a:pPr>
            <a:r>
              <a:rPr lang="en-US" dirty="0" smtClean="0"/>
              <a:t>4.</a:t>
            </a:r>
            <a:r>
              <a:rPr lang="id-ID" dirty="0" smtClean="0"/>
              <a:t>Tenjin Matsuri</a:t>
            </a:r>
            <a:endParaRPr lang="id-ID" dirty="0"/>
          </a:p>
        </p:txBody>
      </p:sp>
      <p:pic>
        <p:nvPicPr>
          <p:cNvPr id="4098" name="Picture 2" descr="C:\Users\USER\Pictures\Tenjinmatsuri-1024x768.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32656"/>
            <a:ext cx="4320480" cy="324036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USER\Pictures\riku1_1000x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773194"/>
            <a:ext cx="5076056" cy="28494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6165" y="908720"/>
            <a:ext cx="2952328" cy="3139321"/>
          </a:xfrm>
          <a:prstGeom prst="rect">
            <a:avLst/>
          </a:prstGeom>
          <a:noFill/>
        </p:spPr>
        <p:txBody>
          <a:bodyPr wrap="square" rtlCol="0">
            <a:spAutoFit/>
          </a:bodyPr>
          <a:lstStyle/>
          <a:p>
            <a:r>
              <a:rPr lang="id-ID" dirty="0"/>
              <a:t>Merupakan salah satu festival besar dan terkenal di Jepang, dimulai sekitar tahun 1000. Ribuan orang berarakan menggotong kuil-kuil kecil o-mikoshi dari kuil Temmangu ke Jembatan Tenjin, kemudian naik perahu-perahu hias dan selanjutnya dilakukan pesta kembang api</a:t>
            </a:r>
          </a:p>
          <a:p>
            <a:endParaRPr lang="id-ID" dirty="0"/>
          </a:p>
        </p:txBody>
      </p:sp>
    </p:spTree>
    <p:extLst>
      <p:ext uri="{BB962C8B-B14F-4D97-AF65-F5344CB8AC3E}">
        <p14:creationId xmlns:p14="http://schemas.microsoft.com/office/powerpoint/2010/main" val="149042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67544" y="476672"/>
            <a:ext cx="8229600" cy="4525963"/>
          </a:xfrm>
          <a:prstGeom prst="rect">
            <a:avLst/>
          </a:prstGeom>
        </p:spPr>
        <p:txBody>
          <a:bodyPr/>
          <a:lstStyle/>
          <a:p>
            <a:pPr marL="137160" indent="0">
              <a:buNone/>
            </a:pPr>
            <a:r>
              <a:rPr lang="en-US" dirty="0" smtClean="0"/>
              <a:t>5.</a:t>
            </a:r>
            <a:r>
              <a:rPr lang="id-ID" dirty="0" smtClean="0"/>
              <a:t>Hakata Gion Yamakasa Matsuri</a:t>
            </a:r>
          </a:p>
          <a:p>
            <a:endParaRPr lang="id-ID" dirty="0"/>
          </a:p>
        </p:txBody>
      </p:sp>
      <p:pic>
        <p:nvPicPr>
          <p:cNvPr id="5122" name="Picture 2" descr="C:\Users\USER\Pictures\5389341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7088" y="2624336"/>
            <a:ext cx="6926912" cy="42210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5536" y="1196752"/>
            <a:ext cx="2232248" cy="1754326"/>
          </a:xfrm>
          <a:prstGeom prst="rect">
            <a:avLst/>
          </a:prstGeom>
          <a:noFill/>
        </p:spPr>
        <p:txBody>
          <a:bodyPr wrap="square" rtlCol="0">
            <a:spAutoFit/>
          </a:bodyPr>
          <a:lstStyle/>
          <a:p>
            <a:r>
              <a:rPr lang="id-ID" dirty="0"/>
              <a:t>Perayaan ini dimulai sejak zaman Kamakura (1185-1333), dalam rangka mengusir bencana penyakit.</a:t>
            </a:r>
          </a:p>
        </p:txBody>
      </p:sp>
    </p:spTree>
    <p:extLst>
      <p:ext uri="{BB962C8B-B14F-4D97-AF65-F5344CB8AC3E}">
        <p14:creationId xmlns:p14="http://schemas.microsoft.com/office/powerpoint/2010/main" val="1010567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95536" y="548680"/>
            <a:ext cx="8229600" cy="4525963"/>
          </a:xfrm>
          <a:prstGeom prst="rect">
            <a:avLst/>
          </a:prstGeom>
        </p:spPr>
        <p:txBody>
          <a:bodyPr/>
          <a:lstStyle/>
          <a:p>
            <a:pPr marL="137160" indent="0">
              <a:buNone/>
            </a:pPr>
            <a:r>
              <a:rPr lang="en-US" dirty="0" smtClean="0"/>
              <a:t>6.</a:t>
            </a:r>
            <a:r>
              <a:rPr lang="id-ID" dirty="0" smtClean="0"/>
              <a:t>Awa Odori</a:t>
            </a:r>
            <a:endParaRPr lang="id-ID" dirty="0"/>
          </a:p>
        </p:txBody>
      </p:sp>
      <p:pic>
        <p:nvPicPr>
          <p:cNvPr id="6146" name="Picture 2" descr="C:\Users\USER\Pictures\Awa-Odori-trou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556792"/>
            <a:ext cx="6346515" cy="42045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5536" y="1556792"/>
            <a:ext cx="1944216" cy="2031325"/>
          </a:xfrm>
          <a:prstGeom prst="rect">
            <a:avLst/>
          </a:prstGeom>
          <a:noFill/>
        </p:spPr>
        <p:txBody>
          <a:bodyPr wrap="square" rtlCol="0">
            <a:spAutoFit/>
          </a:bodyPr>
          <a:lstStyle/>
          <a:p>
            <a:r>
              <a:rPr lang="id-ID" dirty="0"/>
              <a:t>Merupakan bagian dari perayaan O-bon dalam rangka menyambut dan mengantarkan kembali arwah para leluhur.</a:t>
            </a:r>
          </a:p>
        </p:txBody>
      </p:sp>
    </p:spTree>
    <p:extLst>
      <p:ext uri="{BB962C8B-B14F-4D97-AF65-F5344CB8AC3E}">
        <p14:creationId xmlns:p14="http://schemas.microsoft.com/office/powerpoint/2010/main" val="3473995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67544" y="548680"/>
            <a:ext cx="8229600" cy="4525963"/>
          </a:xfrm>
          <a:prstGeom prst="rect">
            <a:avLst/>
          </a:prstGeom>
        </p:spPr>
        <p:txBody>
          <a:bodyPr/>
          <a:lstStyle/>
          <a:p>
            <a:pPr marL="137160" indent="0">
              <a:buNone/>
            </a:pPr>
            <a:r>
              <a:rPr lang="en-US" dirty="0" smtClean="0"/>
              <a:t>7.</a:t>
            </a:r>
            <a:r>
              <a:rPr lang="id-ID" dirty="0" smtClean="0"/>
              <a:t>Akita Kanto Matsuri</a:t>
            </a:r>
            <a:endParaRPr lang="id-ID" dirty="0"/>
          </a:p>
        </p:txBody>
      </p:sp>
      <p:pic>
        <p:nvPicPr>
          <p:cNvPr id="7170" name="Picture 2" descr="C:\Users\USER\Pictures\img_e0b0f3ad8779ccdfa48b6d65501a21e6862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412776"/>
            <a:ext cx="6166643" cy="43328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1412776"/>
            <a:ext cx="1728192" cy="4247317"/>
          </a:xfrm>
          <a:prstGeom prst="rect">
            <a:avLst/>
          </a:prstGeom>
          <a:noFill/>
        </p:spPr>
        <p:txBody>
          <a:bodyPr wrap="square" rtlCol="0">
            <a:spAutoFit/>
          </a:bodyPr>
          <a:lstStyle/>
          <a:p>
            <a:r>
              <a:rPr lang="id-ID" dirty="0"/>
              <a:t>Merupakan salah satu dari tiga festival terbesar Jepang utara. Yang menjadi ciri khasnya adalah 46 lentera yang dipasang pada kerangka besar yang dibuat dari batang-batang bambu (kanto) setinggi 12 meter.</a:t>
            </a:r>
          </a:p>
        </p:txBody>
      </p:sp>
    </p:spTree>
    <p:extLst>
      <p:ext uri="{BB962C8B-B14F-4D97-AF65-F5344CB8AC3E}">
        <p14:creationId xmlns:p14="http://schemas.microsoft.com/office/powerpoint/2010/main" val="4245267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95536" y="332656"/>
            <a:ext cx="8229600" cy="4525963"/>
          </a:xfrm>
          <a:prstGeom prst="rect">
            <a:avLst/>
          </a:prstGeom>
        </p:spPr>
        <p:txBody>
          <a:bodyPr/>
          <a:lstStyle/>
          <a:p>
            <a:pPr marL="137160" indent="0">
              <a:buNone/>
            </a:pPr>
            <a:r>
              <a:rPr lang="en-US" dirty="0" smtClean="0"/>
              <a:t>8.</a:t>
            </a:r>
            <a:r>
              <a:rPr lang="id-ID" dirty="0" smtClean="0"/>
              <a:t>Nebuta Matsuri</a:t>
            </a:r>
            <a:endParaRPr lang="id-ID" dirty="0"/>
          </a:p>
        </p:txBody>
      </p:sp>
      <p:pic>
        <p:nvPicPr>
          <p:cNvPr id="8194" name="Picture 2" descr="C:\Users\USER\Pictures\crossfire_317769_1[5199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80204"/>
            <a:ext cx="6192687" cy="39525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04248" y="2420888"/>
            <a:ext cx="2088232" cy="2031325"/>
          </a:xfrm>
          <a:prstGeom prst="rect">
            <a:avLst/>
          </a:prstGeom>
          <a:noFill/>
        </p:spPr>
        <p:txBody>
          <a:bodyPr wrap="square" rtlCol="0">
            <a:spAutoFit/>
          </a:bodyPr>
          <a:lstStyle/>
          <a:p>
            <a:r>
              <a:rPr lang="id-ID" dirty="0"/>
              <a:t>Diadakan di Aomori dan Hirosaki. Iring-iringan kendaraan hias bergambar makhluk raksasa penyebab kantuk di musim panas.</a:t>
            </a:r>
          </a:p>
        </p:txBody>
      </p:sp>
    </p:spTree>
    <p:extLst>
      <p:ext uri="{BB962C8B-B14F-4D97-AF65-F5344CB8AC3E}">
        <p14:creationId xmlns:p14="http://schemas.microsoft.com/office/powerpoint/2010/main" val="752498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95536" y="404664"/>
            <a:ext cx="8229600" cy="4525963"/>
          </a:xfrm>
          <a:prstGeom prst="rect">
            <a:avLst/>
          </a:prstGeom>
        </p:spPr>
        <p:txBody>
          <a:bodyPr/>
          <a:lstStyle/>
          <a:p>
            <a:pPr marL="137160" indent="0">
              <a:buNone/>
            </a:pPr>
            <a:r>
              <a:rPr lang="en-US" dirty="0" smtClean="0"/>
              <a:t>9.</a:t>
            </a:r>
            <a:r>
              <a:rPr lang="id-ID" dirty="0" smtClean="0"/>
              <a:t>Tsukimi</a:t>
            </a:r>
            <a:endParaRPr lang="id-ID" dirty="0"/>
          </a:p>
        </p:txBody>
      </p:sp>
      <p:pic>
        <p:nvPicPr>
          <p:cNvPr id="9218" name="Picture 2" descr="C:\Users\USER\Pictures\1000x666x,P5E95B5F0D521679C2BAF906FDA3DFD1C94442F5243BC04CACA64,P5Epimgpsh_fullsize_distr.jpg.pagespeed.ic.BdNfe6pA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348880"/>
            <a:ext cx="5688632" cy="37886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1196752"/>
            <a:ext cx="8064896" cy="646331"/>
          </a:xfrm>
          <a:prstGeom prst="rect">
            <a:avLst/>
          </a:prstGeom>
          <a:noFill/>
        </p:spPr>
        <p:txBody>
          <a:bodyPr wrap="square" rtlCol="0">
            <a:spAutoFit/>
          </a:bodyPr>
          <a:lstStyle/>
          <a:p>
            <a:r>
              <a:rPr lang="id-ID" dirty="0"/>
              <a:t>Merupakan pesta menikmati indahnya bulan purnama di musim panas sekitar pertengahan bulan Agustus.</a:t>
            </a:r>
          </a:p>
        </p:txBody>
      </p:sp>
    </p:spTree>
    <p:extLst>
      <p:ext uri="{BB962C8B-B14F-4D97-AF65-F5344CB8AC3E}">
        <p14:creationId xmlns:p14="http://schemas.microsoft.com/office/powerpoint/2010/main" val="25957310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1295400"/>
            <a:ext cx="8458200" cy="3693319"/>
          </a:xfrm>
          <a:prstGeom prst="rect">
            <a:avLst/>
          </a:prstGeom>
          <a:noFill/>
        </p:spPr>
        <p:txBody>
          <a:bodyPr wrap="square" numCol="2" rtlCol="0">
            <a:spAutoFit/>
          </a:bodyPr>
          <a:lstStyle/>
          <a:p>
            <a:endParaRPr lang="id-ID" i="1" dirty="0" smtClean="0"/>
          </a:p>
          <a:p>
            <a:r>
              <a:rPr lang="id-ID" dirty="0"/>
              <a:t/>
            </a:r>
            <a:br>
              <a:rPr lang="id-ID" dirty="0"/>
            </a:br>
            <a:r>
              <a:rPr lang="id-ID" dirty="0"/>
              <a:t>Festival Okera-Mairi dilaksanakan pada tanggal 31 Desember malam, menjelang Tahun Baru. Festival ini dilaksanakan di Kuil Yasaka-jinja, yang sengaja ditunjuk sebagai situs kekayaan budaya Kyoto.</a:t>
            </a:r>
            <a:br>
              <a:rPr lang="id-ID" dirty="0"/>
            </a:br>
            <a:endParaRPr lang="id-ID" dirty="0"/>
          </a:p>
          <a:p>
            <a:r>
              <a:rPr lang="id-ID" dirty="0"/>
              <a:t>Di Kuil Yasaka-jinja, pengunjung akan menyaksikan api pembakaran akar tanaman herbal dan </a:t>
            </a:r>
            <a:r>
              <a:rPr lang="id-ID" dirty="0" smtClean="0"/>
              <a:t>lentera di 2 tempat berbeda di </a:t>
            </a:r>
          </a:p>
          <a:p>
            <a:endParaRPr lang="id-ID" dirty="0"/>
          </a:p>
          <a:p>
            <a:endParaRPr lang="id-ID" dirty="0" smtClean="0"/>
          </a:p>
          <a:p>
            <a:endParaRPr lang="id-ID" dirty="0"/>
          </a:p>
          <a:p>
            <a:endParaRPr lang="id-ID" dirty="0" smtClean="0"/>
          </a:p>
          <a:p>
            <a:r>
              <a:rPr lang="id-ID" dirty="0" smtClean="0"/>
              <a:t>sekitar </a:t>
            </a:r>
            <a:r>
              <a:rPr lang="id-ID" dirty="0"/>
              <a:t>kuil. Ada kebiasaan unik rakyat Jepang, kebanyakan dari mereka akan mengambil bara api sisa bakaran untuk dibawa ke rumah.</a:t>
            </a:r>
            <a:br>
              <a:rPr lang="id-ID" dirty="0"/>
            </a:br>
            <a:r>
              <a:rPr lang="id-ID" dirty="0"/>
              <a:t/>
            </a:r>
            <a:br>
              <a:rPr lang="id-ID" dirty="0"/>
            </a:br>
            <a:endParaRPr lang="id-ID" dirty="0"/>
          </a:p>
          <a:p>
            <a:endParaRPr lang="id-ID" dirty="0"/>
          </a:p>
        </p:txBody>
      </p:sp>
      <p:pic>
        <p:nvPicPr>
          <p:cNvPr id="7" name="Picture 6" descr="http://3.bp.blogspot.com/-x4PG9SKJBRw/ULBdT20dfOI/AAAAAAAAAGw/XovItyXIGgg/s320/okera.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038600"/>
            <a:ext cx="3810000" cy="2438400"/>
          </a:xfrm>
          <a:prstGeom prst="rect">
            <a:avLst/>
          </a:prstGeom>
          <a:noFill/>
          <a:ln>
            <a:noFill/>
          </a:ln>
        </p:spPr>
      </p:pic>
      <p:sp>
        <p:nvSpPr>
          <p:cNvPr id="2" name="Title 1"/>
          <p:cNvSpPr>
            <a:spLocks noGrp="1"/>
          </p:cNvSpPr>
          <p:nvPr>
            <p:ph type="title"/>
          </p:nvPr>
        </p:nvSpPr>
        <p:spPr>
          <a:xfrm>
            <a:off x="457200" y="274638"/>
            <a:ext cx="8229600" cy="1143000"/>
          </a:xfrm>
        </p:spPr>
        <p:txBody>
          <a:bodyPr/>
          <a:lstStyle/>
          <a:p>
            <a:r>
              <a:rPr lang="en-US" dirty="0" err="1" smtClean="0"/>
              <a:t>Fuyu</a:t>
            </a:r>
            <a:r>
              <a:rPr lang="en-US" dirty="0" smtClean="0"/>
              <a:t> </a:t>
            </a:r>
            <a:r>
              <a:rPr lang="en-US" dirty="0" err="1" smtClean="0"/>
              <a:t>matsuri</a:t>
            </a:r>
            <a:r>
              <a:rPr lang="en-US" dirty="0" smtClean="0"/>
              <a:t> (</a:t>
            </a:r>
            <a:r>
              <a:rPr lang="en-US" dirty="0" err="1" smtClean="0"/>
              <a:t>musim</a:t>
            </a:r>
            <a:r>
              <a:rPr lang="en-US" dirty="0" smtClean="0"/>
              <a:t> </a:t>
            </a:r>
            <a:r>
              <a:rPr lang="en-US" dirty="0" err="1" smtClean="0"/>
              <a:t>dingin</a:t>
            </a:r>
            <a:r>
              <a:rPr lang="en-US" dirty="0" smtClean="0"/>
              <a:t>)</a:t>
            </a:r>
            <a:endParaRPr lang="id-ID" dirty="0"/>
          </a:p>
        </p:txBody>
      </p:sp>
      <p:sp>
        <p:nvSpPr>
          <p:cNvPr id="3" name="Content Placeholder 2"/>
          <p:cNvSpPr>
            <a:spLocks noGrp="1"/>
          </p:cNvSpPr>
          <p:nvPr>
            <p:ph idx="1"/>
          </p:nvPr>
        </p:nvSpPr>
        <p:spPr>
          <a:xfrm>
            <a:off x="381000" y="1295400"/>
            <a:ext cx="8229600" cy="5013960"/>
          </a:xfrm>
        </p:spPr>
        <p:txBody>
          <a:bodyPr/>
          <a:lstStyle/>
          <a:p>
            <a:pPr marL="137160" indent="0">
              <a:buNone/>
            </a:pPr>
            <a:r>
              <a:rPr lang="en-US" dirty="0" smtClean="0"/>
              <a:t>1.Festival </a:t>
            </a:r>
            <a:r>
              <a:rPr lang="en-US" dirty="0" err="1" smtClean="0"/>
              <a:t>okera-Mairi</a:t>
            </a:r>
            <a:r>
              <a:rPr lang="en-US" dirty="0" smtClean="0"/>
              <a:t>, Kyoto</a:t>
            </a:r>
            <a:endParaRPr lang="id-ID" dirty="0"/>
          </a:p>
        </p:txBody>
      </p:sp>
    </p:spTree>
    <p:extLst>
      <p:ext uri="{BB962C8B-B14F-4D97-AF65-F5344CB8AC3E}">
        <p14:creationId xmlns:p14="http://schemas.microsoft.com/office/powerpoint/2010/main" val="2227886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800" b="0" dirty="0" smtClean="0">
                <a:solidFill>
                  <a:schemeClr val="tx1"/>
                </a:solidFill>
                <a:latin typeface="+mn-lt"/>
              </a:rPr>
              <a:t>2</a:t>
            </a:r>
            <a:r>
              <a:rPr lang="id-ID" sz="1800" b="1" dirty="0" smtClean="0">
                <a:solidFill>
                  <a:schemeClr val="tx1"/>
                </a:solidFill>
                <a:latin typeface="+mn-lt"/>
              </a:rPr>
              <a:t>. </a:t>
            </a:r>
            <a:r>
              <a:rPr lang="id-ID" sz="1800" b="0" dirty="0">
                <a:solidFill>
                  <a:schemeClr val="tx1"/>
                </a:solidFill>
                <a:latin typeface="+mn-lt"/>
              </a:rPr>
              <a:t>Festival Oga Namahage,Akita Ken</a:t>
            </a:r>
            <a:r>
              <a:rPr lang="id-ID" b="0" dirty="0"/>
              <a:t/>
            </a:r>
            <a:br>
              <a:rPr lang="id-ID" b="0" dirty="0"/>
            </a:br>
            <a:endParaRPr lang="id-ID" b="0" dirty="0"/>
          </a:p>
        </p:txBody>
      </p:sp>
      <p:pic>
        <p:nvPicPr>
          <p:cNvPr id="4" name="Picture 3" descr="http://3.bp.blogspot.com/-T5yqYYO2aXk/ULBeV1y_KWI/AAAAAAAAAG4/g1riFx2ODkQ/s320/Namahage.jpg">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609600"/>
            <a:ext cx="2743200" cy="2209800"/>
          </a:xfrm>
          <a:prstGeom prst="rect">
            <a:avLst/>
          </a:prstGeom>
          <a:noFill/>
          <a:ln>
            <a:noFill/>
          </a:ln>
        </p:spPr>
      </p:pic>
      <p:sp>
        <p:nvSpPr>
          <p:cNvPr id="5" name="TextBox 4"/>
          <p:cNvSpPr txBox="1"/>
          <p:nvPr/>
        </p:nvSpPr>
        <p:spPr>
          <a:xfrm>
            <a:off x="533400" y="914400"/>
            <a:ext cx="4419600" cy="1477328"/>
          </a:xfrm>
          <a:prstGeom prst="rect">
            <a:avLst/>
          </a:prstGeom>
          <a:noFill/>
        </p:spPr>
        <p:txBody>
          <a:bodyPr wrap="square" rtlCol="0">
            <a:spAutoFit/>
          </a:bodyPr>
          <a:lstStyle/>
          <a:p>
            <a:pPr algn="just"/>
            <a:r>
              <a:rPr lang="id-ID" dirty="0" smtClean="0"/>
              <a:t>	Festival </a:t>
            </a:r>
            <a:r>
              <a:rPr lang="id-ID" dirty="0"/>
              <a:t>ini merupakan festival yang sudah dilaksanakan turun menurun di Kota Oga. Diberi nama Namahage karena tokoh utama dari festival ini adalah Namahage, dewa yang meyerupai setan.</a:t>
            </a:r>
          </a:p>
        </p:txBody>
      </p:sp>
      <p:sp>
        <p:nvSpPr>
          <p:cNvPr id="6" name="TextBox 5"/>
          <p:cNvSpPr txBox="1"/>
          <p:nvPr/>
        </p:nvSpPr>
        <p:spPr>
          <a:xfrm>
            <a:off x="533400" y="2819398"/>
            <a:ext cx="3048000" cy="646331"/>
          </a:xfrm>
          <a:prstGeom prst="rect">
            <a:avLst/>
          </a:prstGeom>
          <a:noFill/>
        </p:spPr>
        <p:txBody>
          <a:bodyPr wrap="square" rtlCol="0">
            <a:spAutoFit/>
          </a:bodyPr>
          <a:lstStyle/>
          <a:p>
            <a:r>
              <a:rPr lang="id-ID" dirty="0"/>
              <a:t> </a:t>
            </a:r>
            <a:r>
              <a:rPr lang="en-US" b="1" dirty="0"/>
              <a:t>3</a:t>
            </a:r>
            <a:r>
              <a:rPr lang="id-ID" b="1" dirty="0" smtClean="0"/>
              <a:t>.Countdown </a:t>
            </a:r>
            <a:r>
              <a:rPr lang="id-ID" b="1" dirty="0"/>
              <a:t>Japan</a:t>
            </a:r>
            <a:endParaRPr lang="id-ID" dirty="0"/>
          </a:p>
          <a:p>
            <a:endParaRPr lang="id-ID" dirty="0"/>
          </a:p>
        </p:txBody>
      </p:sp>
      <p:pic>
        <p:nvPicPr>
          <p:cNvPr id="8" name="Picture 7" descr="http://4.bp.blogspot.com/-exyazknqtvk/ULBergFMd1I/AAAAAAAAAHA/fK1T7eF3HPI/s320/120911_2012.gif">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236083"/>
            <a:ext cx="2743200" cy="2514600"/>
          </a:xfrm>
          <a:prstGeom prst="rect">
            <a:avLst/>
          </a:prstGeom>
          <a:noFill/>
          <a:ln>
            <a:noFill/>
          </a:ln>
        </p:spPr>
      </p:pic>
      <p:sp>
        <p:nvSpPr>
          <p:cNvPr id="9" name="TextBox 8"/>
          <p:cNvSpPr txBox="1"/>
          <p:nvPr/>
        </p:nvSpPr>
        <p:spPr>
          <a:xfrm>
            <a:off x="457200" y="3142564"/>
            <a:ext cx="4191000" cy="3693319"/>
          </a:xfrm>
          <a:prstGeom prst="rect">
            <a:avLst/>
          </a:prstGeom>
          <a:noFill/>
        </p:spPr>
        <p:txBody>
          <a:bodyPr wrap="square" rtlCol="0">
            <a:spAutoFit/>
          </a:bodyPr>
          <a:lstStyle/>
          <a:p>
            <a:pPr algn="just"/>
            <a:r>
              <a:rPr lang="id-ID" dirty="0" smtClean="0"/>
              <a:t>	Countdown </a:t>
            </a:r>
            <a:r>
              <a:rPr lang="id-ID" dirty="0"/>
              <a:t>Japan merupakan festival rock musim dingin di Jepang. Festival ini merupakan acara yang sengaja dibuat untuk merayakan pergantian tahun</a:t>
            </a:r>
            <a:r>
              <a:rPr lang="id-ID" dirty="0" smtClean="0"/>
              <a:t>.</a:t>
            </a:r>
            <a:r>
              <a:rPr lang="id-ID" dirty="0"/>
              <a:t/>
            </a:r>
            <a:br>
              <a:rPr lang="id-ID" dirty="0"/>
            </a:br>
            <a:r>
              <a:rPr lang="id-ID" dirty="0" smtClean="0"/>
              <a:t>	Sejumlah </a:t>
            </a:r>
            <a:r>
              <a:rPr lang="id-ID" dirty="0"/>
              <a:t>artis terkenal Jepang akan berkumpul di festival ini dan sama-sama menghitung mundur saat pergantian tahun. Countdown Jepang dilaksanakan mulai tanggal 29 Desember hingga 31 Desember, di 2 kota terbesar Jepang, yaitu di Chiba </a:t>
            </a:r>
            <a:r>
              <a:rPr lang="id-ID" dirty="0" smtClean="0"/>
              <a:t>dan Osaka</a:t>
            </a:r>
            <a:r>
              <a:rPr lang="id-ID" dirty="0"/>
              <a:t>.</a:t>
            </a:r>
            <a:br>
              <a:rPr lang="id-ID" dirty="0"/>
            </a:br>
            <a:r>
              <a:rPr lang="id-ID" dirty="0"/>
              <a:t/>
            </a:r>
            <a:br>
              <a:rPr lang="id-ID" dirty="0"/>
            </a:br>
            <a:endParaRPr lang="id-ID" dirty="0"/>
          </a:p>
        </p:txBody>
      </p:sp>
    </p:spTree>
    <p:extLst>
      <p:ext uri="{BB962C8B-B14F-4D97-AF65-F5344CB8AC3E}">
        <p14:creationId xmlns:p14="http://schemas.microsoft.com/office/powerpoint/2010/main" val="40187869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4572000" cy="685800"/>
          </a:xfrm>
        </p:spPr>
        <p:txBody>
          <a:bodyPr>
            <a:normAutofit/>
          </a:bodyPr>
          <a:lstStyle/>
          <a:p>
            <a:pPr algn="l"/>
            <a:r>
              <a:rPr lang="en-US" sz="1800" b="0" dirty="0">
                <a:solidFill>
                  <a:schemeClr val="tx1"/>
                </a:solidFill>
                <a:latin typeface="+mn-lt"/>
              </a:rPr>
              <a:t>4</a:t>
            </a:r>
            <a:r>
              <a:rPr lang="id-ID" sz="1800" b="0" dirty="0" smtClean="0">
                <a:solidFill>
                  <a:schemeClr val="tx1"/>
                </a:solidFill>
                <a:latin typeface="+mn-lt"/>
              </a:rPr>
              <a:t>.Pesta </a:t>
            </a:r>
            <a:r>
              <a:rPr lang="id-ID" sz="1800" b="0" dirty="0">
                <a:solidFill>
                  <a:schemeClr val="tx1"/>
                </a:solidFill>
                <a:latin typeface="+mn-lt"/>
              </a:rPr>
              <a:t>kembang api,minato mirai </a:t>
            </a:r>
            <a:r>
              <a:rPr lang="id-ID" sz="1800" b="0" dirty="0">
                <a:solidFill>
                  <a:schemeClr val="tx1"/>
                </a:solidFill>
                <a:effectLst/>
                <a:latin typeface="+mn-lt"/>
              </a:rPr>
              <a:t>Yokohama</a:t>
            </a:r>
          </a:p>
        </p:txBody>
      </p:sp>
      <p:sp>
        <p:nvSpPr>
          <p:cNvPr id="5" name="TextBox 4"/>
          <p:cNvSpPr txBox="1"/>
          <p:nvPr/>
        </p:nvSpPr>
        <p:spPr>
          <a:xfrm>
            <a:off x="457200" y="1066800"/>
            <a:ext cx="4267200" cy="4524315"/>
          </a:xfrm>
          <a:prstGeom prst="rect">
            <a:avLst/>
          </a:prstGeom>
          <a:noFill/>
        </p:spPr>
        <p:txBody>
          <a:bodyPr wrap="square" rtlCol="0">
            <a:spAutoFit/>
          </a:bodyPr>
          <a:lstStyle/>
          <a:p>
            <a:pPr algn="just"/>
            <a:r>
              <a:rPr lang="id-ID" dirty="0"/>
              <a:t>Minatomirai secara harfiah merupakan gabungan dari dua kata, yaitu minato dan mirai yang berarti pelabuhan masa depan. Merupakan bagian dari kota Yokohama, prefektur Kanagawa dimana banyak terdapat gedung-gedung perkantoran, apartemen, pusat perdagangan, hotel-hotel, taman-taman, gedung tempat konvensi, museum seni, serta tempat-tempat konser</a:t>
            </a:r>
          </a:p>
          <a:p>
            <a:pPr algn="just"/>
            <a:r>
              <a:rPr lang="id-ID" dirty="0"/>
              <a:t>Kawasan Minatomirai ini dulunya merupakan galangan kapal yang dioperasikan oleh Mitsubishi Heavy Industries hingga dipindahkan pada tahun 1983. Minatomirai menjadi salah satu </a:t>
            </a:r>
          </a:p>
          <a:p>
            <a:endParaRPr lang="id-ID"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066800"/>
            <a:ext cx="3962400" cy="4267200"/>
          </a:xfrm>
          <a:prstGeom prst="rect">
            <a:avLst/>
          </a:prstGeom>
        </p:spPr>
      </p:pic>
    </p:spTree>
    <p:extLst>
      <p:ext uri="{BB962C8B-B14F-4D97-AF65-F5344CB8AC3E}">
        <p14:creationId xmlns:p14="http://schemas.microsoft.com/office/powerpoint/2010/main" val="41596072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514600"/>
            <a:ext cx="8229600" cy="1143000"/>
          </a:xfrm>
        </p:spPr>
        <p:txBody>
          <a:bodyPr>
            <a:noAutofit/>
          </a:bodyPr>
          <a:lstStyle/>
          <a:p>
            <a:pPr algn="l"/>
            <a:r>
              <a:rPr lang="en-US" sz="2000" b="0" i="1" dirty="0" smtClean="0">
                <a:solidFill>
                  <a:schemeClr val="tx1"/>
                </a:solidFill>
                <a:effectLst/>
              </a:rPr>
              <a:t>5.</a:t>
            </a:r>
            <a:r>
              <a:rPr lang="id-ID" sz="2000" b="0" i="1" dirty="0" smtClean="0">
                <a:solidFill>
                  <a:schemeClr val="tx1"/>
                </a:solidFill>
                <a:effectLst/>
              </a:rPr>
              <a:t> </a:t>
            </a:r>
            <a:r>
              <a:rPr lang="id-ID" sz="2000" b="0" dirty="0">
                <a:solidFill>
                  <a:schemeClr val="tx1"/>
                </a:solidFill>
                <a:effectLst/>
              </a:rPr>
              <a:t>Tradisi Bersih bersih Rumah </a:t>
            </a:r>
            <a:r>
              <a:rPr lang="id-ID" sz="2000" b="0" i="1" dirty="0">
                <a:solidFill>
                  <a:schemeClr val="tx1"/>
                </a:solidFill>
                <a:effectLst/>
              </a:rPr>
              <a:t>( 掃除　Souji</a:t>
            </a:r>
            <a:r>
              <a:rPr lang="id-ID" sz="1800" b="0" i="1" dirty="0">
                <a:solidFill>
                  <a:schemeClr val="tx1"/>
                </a:solidFill>
                <a:effectLst/>
              </a:rPr>
              <a:t>)</a:t>
            </a:r>
            <a:r>
              <a:rPr lang="id-ID" sz="1800" b="0" dirty="0">
                <a:solidFill>
                  <a:schemeClr val="tx1"/>
                </a:solidFill>
                <a:effectLst/>
              </a:rPr>
              <a:t/>
            </a:r>
            <a:br>
              <a:rPr lang="id-ID" sz="1800" b="0" dirty="0">
                <a:solidFill>
                  <a:schemeClr val="tx1"/>
                </a:solidFill>
                <a:effectLst/>
              </a:rPr>
            </a:br>
            <a:r>
              <a:rPr lang="id-ID" sz="1800" b="0" dirty="0">
                <a:solidFill>
                  <a:schemeClr val="tx1"/>
                </a:solidFill>
                <a:effectLst/>
              </a:rPr>
              <a:t/>
            </a:r>
            <a:br>
              <a:rPr lang="id-ID" sz="1800" b="0" dirty="0">
                <a:solidFill>
                  <a:schemeClr val="tx1"/>
                </a:solidFill>
                <a:effectLst/>
              </a:rPr>
            </a:br>
            <a:r>
              <a:rPr lang="id-ID" sz="1800" b="0" dirty="0">
                <a:solidFill>
                  <a:schemeClr val="tx1"/>
                </a:solidFill>
                <a:effectLst/>
              </a:rPr>
              <a:t>Bagi mereka yang sedang malas keluar rumah, atau tak memilki anggaran memadai untuk berlibur, aktivitas ini jadi pilihannya. Masyarakat Jepang punya budaya membersihkan rumah sebelum memasuki tahun baru, yaitu 大掃除 (oosoji)</a:t>
            </a:r>
            <a:br>
              <a:rPr lang="id-ID" sz="1800" b="0" dirty="0">
                <a:solidFill>
                  <a:schemeClr val="tx1"/>
                </a:solidFill>
                <a:effectLst/>
              </a:rPr>
            </a:br>
            <a:r>
              <a:rPr lang="id-ID" sz="1800" b="0" dirty="0">
                <a:solidFill>
                  <a:schemeClr val="tx1"/>
                </a:solidFill>
                <a:effectLst/>
              </a:rPr>
              <a:t/>
            </a:r>
            <a:br>
              <a:rPr lang="id-ID" sz="1800" b="0" dirty="0">
                <a:solidFill>
                  <a:schemeClr val="tx1"/>
                </a:solidFill>
                <a:effectLst/>
              </a:rPr>
            </a:br>
            <a:r>
              <a:rPr lang="id-ID" sz="1800" b="0" dirty="0">
                <a:solidFill>
                  <a:schemeClr val="tx1"/>
                </a:solidFill>
                <a:effectLst/>
              </a:rPr>
              <a:t>Mereka percaya membersihkan rumah berarti membuang hal hal kotor (ketidakberuntungan) di tahun ini. Dengan rumah yang bersih menandakan mereka siap menyambut tahun baru dengan keberuntungan baru pula.</a:t>
            </a:r>
            <a:br>
              <a:rPr lang="id-ID" sz="1800" b="0" dirty="0">
                <a:solidFill>
                  <a:schemeClr val="tx1"/>
                </a:solidFill>
                <a:effectLst/>
              </a:rPr>
            </a:br>
            <a:r>
              <a:rPr lang="id-ID" sz="1800" b="0" dirty="0">
                <a:solidFill>
                  <a:schemeClr val="tx1"/>
                </a:solidFill>
                <a:effectLst/>
              </a:rPr>
              <a:t/>
            </a:r>
            <a:br>
              <a:rPr lang="id-ID" sz="1800" b="0" dirty="0">
                <a:solidFill>
                  <a:schemeClr val="tx1"/>
                </a:solidFill>
                <a:effectLst/>
              </a:rPr>
            </a:br>
            <a:r>
              <a:rPr lang="id-ID" sz="1800" b="0" dirty="0">
                <a:solidFill>
                  <a:schemeClr val="tx1"/>
                </a:solidFill>
                <a:effectLst/>
              </a:rPr>
              <a:t>Tradisi oosoji biasanya melibatkan seluruh anggota keluarga. Jadi ajang menyenangkan bagi bertemunya seluruh anggota keluarga. Jika di hari lain mereka sibuk dengan aktifitas masing-masing (bekerja atau bersekolah), maka momen oosoji mengakrabkannya kembali.</a:t>
            </a:r>
            <a:br>
              <a:rPr lang="id-ID" sz="1800" b="0" dirty="0">
                <a:solidFill>
                  <a:schemeClr val="tx1"/>
                </a:solidFill>
                <a:effectLst/>
              </a:rPr>
            </a:br>
            <a:r>
              <a:rPr lang="id-ID" sz="1800" b="0" dirty="0">
                <a:solidFill>
                  <a:schemeClr val="tx1"/>
                </a:solidFill>
                <a:effectLst/>
              </a:rPr>
              <a:t/>
            </a:r>
            <a:br>
              <a:rPr lang="id-ID" sz="1800" b="0" dirty="0">
                <a:solidFill>
                  <a:schemeClr val="tx1"/>
                </a:solidFill>
                <a:effectLst/>
              </a:rPr>
            </a:br>
            <a:r>
              <a:rPr lang="id-ID" sz="1800" b="0" dirty="0">
                <a:solidFill>
                  <a:schemeClr val="tx1"/>
                </a:solidFill>
                <a:effectLst/>
              </a:rPr>
              <a:t>Buat para Jisshusei hari libur merupakan waktu yang tepat untuk souji besar terlebih karena kesibukan di hari hari biasa .</a:t>
            </a:r>
            <a:br>
              <a:rPr lang="id-ID" sz="1800" b="0" dirty="0">
                <a:solidFill>
                  <a:schemeClr val="tx1"/>
                </a:solidFill>
                <a:effectLst/>
              </a:rPr>
            </a:br>
            <a:endParaRPr lang="id-ID" sz="1800" b="0" dirty="0">
              <a:solidFill>
                <a:schemeClr val="tx1"/>
              </a:solidFill>
              <a:effectLst/>
            </a:endParaRPr>
          </a:p>
        </p:txBody>
      </p:sp>
    </p:spTree>
    <p:extLst>
      <p:ext uri="{BB962C8B-B14F-4D97-AF65-F5344CB8AC3E}">
        <p14:creationId xmlns:p14="http://schemas.microsoft.com/office/powerpoint/2010/main" val="5560753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sz="2000" b="0" dirty="0">
                <a:solidFill>
                  <a:schemeClr val="tx1"/>
                </a:solidFill>
                <a:effectLst/>
              </a:rPr>
              <a:t>6</a:t>
            </a:r>
            <a:r>
              <a:rPr lang="id-ID" sz="2000" b="0" dirty="0" smtClean="0">
                <a:solidFill>
                  <a:schemeClr val="tx1"/>
                </a:solidFill>
                <a:effectLst/>
              </a:rPr>
              <a:t>. </a:t>
            </a:r>
            <a:r>
              <a:rPr lang="en-US" sz="2000" b="0" dirty="0" smtClean="0">
                <a:solidFill>
                  <a:schemeClr val="tx1"/>
                </a:solidFill>
                <a:effectLst/>
              </a:rPr>
              <a:t>M</a:t>
            </a:r>
            <a:r>
              <a:rPr lang="id-ID" sz="2000" b="0" dirty="0" smtClean="0">
                <a:solidFill>
                  <a:schemeClr val="tx1"/>
                </a:solidFill>
                <a:effectLst/>
              </a:rPr>
              <a:t>enikmati </a:t>
            </a:r>
            <a:r>
              <a:rPr lang="id-ID" sz="2000" b="0" dirty="0">
                <a:solidFill>
                  <a:schemeClr val="tx1"/>
                </a:solidFill>
                <a:effectLst/>
              </a:rPr>
              <a:t>Musim Dingin di Dalam Rumah</a:t>
            </a:r>
            <a:r>
              <a:rPr lang="id-ID" b="0" dirty="0">
                <a:solidFill>
                  <a:schemeClr val="tx1"/>
                </a:solidFill>
                <a:effectLst/>
              </a:rPr>
              <a:t> </a:t>
            </a:r>
          </a:p>
        </p:txBody>
      </p:sp>
      <p:pic>
        <p:nvPicPr>
          <p:cNvPr id="5" name="Picture 4" descr="http://2.bp.blogspot.com/-0lm1D1OCDEs/ULBgCP5UFDI/AAAAAAAAAHQ/bQP70LID_kQ/s1600/yudanaka_onsen_seifuso_guest_room.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71600"/>
            <a:ext cx="3810000" cy="4267200"/>
          </a:xfrm>
          <a:prstGeom prst="rect">
            <a:avLst/>
          </a:prstGeom>
          <a:noFill/>
          <a:ln>
            <a:noFill/>
          </a:ln>
        </p:spPr>
      </p:pic>
      <p:sp>
        <p:nvSpPr>
          <p:cNvPr id="6" name="TextBox 5"/>
          <p:cNvSpPr txBox="1"/>
          <p:nvPr/>
        </p:nvSpPr>
        <p:spPr>
          <a:xfrm>
            <a:off x="533400" y="1524000"/>
            <a:ext cx="3505200" cy="4524315"/>
          </a:xfrm>
          <a:prstGeom prst="rect">
            <a:avLst/>
          </a:prstGeom>
          <a:noFill/>
        </p:spPr>
        <p:txBody>
          <a:bodyPr wrap="square" rtlCol="0">
            <a:spAutoFit/>
          </a:bodyPr>
          <a:lstStyle/>
          <a:p>
            <a:pPr algn="just"/>
            <a:r>
              <a:rPr lang="id-ID" dirty="0"/>
              <a:t>Musim dingin di Jepang terjadi tidak dalam waktu yang bersamaan, seperti di daerah Sendai yang berlangsung dari November sampai Maret. Musim dingin di Jepang, khusunya daerah Sendai terjadi lebih awal karena daerah ini termasuk bagian utara. pada saat musim dingin di Jepang, temperatur di luar rumah atau ruangan bisa mencapai di bawah sepuluh derajat. Sementara itu, di dalam rumah atau ruangan bisa mencapai 10-13 derajat celcius.</a:t>
            </a:r>
            <a:br>
              <a:rPr lang="id-ID" dirty="0"/>
            </a:br>
            <a:r>
              <a:rPr lang="id-ID" dirty="0"/>
              <a:t/>
            </a:r>
            <a:br>
              <a:rPr lang="id-ID" dirty="0"/>
            </a:br>
            <a:endParaRPr lang="id-ID" b="1" dirty="0"/>
          </a:p>
        </p:txBody>
      </p:sp>
    </p:spTree>
    <p:extLst>
      <p:ext uri="{BB962C8B-B14F-4D97-AF65-F5344CB8AC3E}">
        <p14:creationId xmlns:p14="http://schemas.microsoft.com/office/powerpoint/2010/main" val="28344570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143000"/>
          </a:xfrm>
        </p:spPr>
        <p:txBody>
          <a:bodyPr>
            <a:normAutofit fontScale="90000"/>
          </a:bodyPr>
          <a:lstStyle/>
          <a:p>
            <a:pPr algn="l"/>
            <a:r>
              <a:rPr lang="en-US" sz="2000" b="0" dirty="0">
                <a:solidFill>
                  <a:schemeClr val="tx1"/>
                </a:solidFill>
                <a:effectLst/>
              </a:rPr>
              <a:t>7</a:t>
            </a:r>
            <a:r>
              <a:rPr lang="id-ID" sz="2000" b="0" dirty="0" smtClean="0">
                <a:solidFill>
                  <a:schemeClr val="tx1"/>
                </a:solidFill>
                <a:effectLst/>
              </a:rPr>
              <a:t>.Pergi </a:t>
            </a:r>
            <a:r>
              <a:rPr lang="id-ID" sz="2000" b="0" dirty="0">
                <a:solidFill>
                  <a:schemeClr val="tx1"/>
                </a:solidFill>
                <a:effectLst/>
              </a:rPr>
              <a:t>kepemandian air panas (温泉 Onsen)</a:t>
            </a:r>
            <a:r>
              <a:rPr lang="id-ID" dirty="0"/>
              <a:t/>
            </a:r>
            <a:br>
              <a:rPr lang="id-ID" dirty="0"/>
            </a:br>
            <a:r>
              <a:rPr lang="id-ID" dirty="0"/>
              <a:t> </a:t>
            </a:r>
            <a:br>
              <a:rPr lang="id-ID" dirty="0"/>
            </a:br>
            <a:endParaRPr lang="id-ID" dirty="0"/>
          </a:p>
        </p:txBody>
      </p:sp>
      <p:pic>
        <p:nvPicPr>
          <p:cNvPr id="4" name="Picture 3" descr="http://1.bp.blogspot.com/-_Y0_Y11Otxk/ULBgoyzNZSI/AAAAAAAAAHY/-XLVVSsonNs/s320/onsen.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800"/>
            <a:ext cx="3962400" cy="4114800"/>
          </a:xfrm>
          <a:prstGeom prst="rect">
            <a:avLst/>
          </a:prstGeom>
          <a:noFill/>
          <a:ln>
            <a:noFill/>
          </a:ln>
        </p:spPr>
      </p:pic>
      <p:sp>
        <p:nvSpPr>
          <p:cNvPr id="5" name="TextBox 4"/>
          <p:cNvSpPr txBox="1"/>
          <p:nvPr/>
        </p:nvSpPr>
        <p:spPr>
          <a:xfrm>
            <a:off x="533400" y="1447800"/>
            <a:ext cx="4267200" cy="3970318"/>
          </a:xfrm>
          <a:prstGeom prst="rect">
            <a:avLst/>
          </a:prstGeom>
          <a:noFill/>
        </p:spPr>
        <p:txBody>
          <a:bodyPr wrap="square" rtlCol="0">
            <a:spAutoFit/>
          </a:bodyPr>
          <a:lstStyle/>
          <a:p>
            <a:r>
              <a:rPr lang="id-ID" dirty="0"/>
              <a:t>Onsen (</a:t>
            </a:r>
            <a:r>
              <a:rPr lang="id-ID" b="1" dirty="0"/>
              <a:t>温泉</a:t>
            </a:r>
            <a:r>
              <a:rPr lang="id-ID" dirty="0"/>
              <a:t>) adalah istilah bahasa Jepang untuk sumber air panas dan tempat mandi berendam dengan air panas yang keluar dari perut bumi.</a:t>
            </a:r>
            <a:br>
              <a:rPr lang="id-ID" dirty="0"/>
            </a:br>
            <a:r>
              <a:rPr lang="id-ID" dirty="0"/>
              <a:t>Karena kebanyakan asrama atau apato para jisshusei tidak dilengkapi dengan opura (tempat berendam) saat musim dingin salah satu cara untuk menghangatkan dan merenggangkan otot otot adalah dengan berendam di pemandian air panas umum.</a:t>
            </a:r>
          </a:p>
          <a:p>
            <a:r>
              <a:rPr lang="id-ID" dirty="0"/>
              <a:t>Disetiap daerah biasanya ada pemandian air panas untuk umum yang harganya terjangkau sehingga menjadi pilihan di liburan musim dingin</a:t>
            </a:r>
          </a:p>
        </p:txBody>
      </p:sp>
    </p:spTree>
    <p:extLst>
      <p:ext uri="{BB962C8B-B14F-4D97-AF65-F5344CB8AC3E}">
        <p14:creationId xmlns:p14="http://schemas.microsoft.com/office/powerpoint/2010/main" val="2423621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b="0" i="1" dirty="0" smtClean="0">
                <a:solidFill>
                  <a:schemeClr val="tx1"/>
                </a:solidFill>
              </a:rPr>
              <a:t>8.</a:t>
            </a:r>
            <a:r>
              <a:rPr lang="id-ID" sz="2000" b="0" i="1" dirty="0" smtClean="0">
                <a:solidFill>
                  <a:schemeClr val="tx1"/>
                </a:solidFill>
              </a:rPr>
              <a:t>Menghadiri </a:t>
            </a:r>
            <a:r>
              <a:rPr lang="id-ID" sz="2000" b="0" i="1" dirty="0">
                <a:solidFill>
                  <a:schemeClr val="tx1"/>
                </a:solidFill>
              </a:rPr>
              <a:t>festival Musim dingin ,Hokkaido</a:t>
            </a:r>
            <a:r>
              <a:rPr lang="id-ID" b="0" dirty="0">
                <a:solidFill>
                  <a:schemeClr val="tx1"/>
                </a:solidFill>
              </a:rPr>
              <a:t/>
            </a:r>
            <a:br>
              <a:rPr lang="id-ID" b="0" dirty="0">
                <a:solidFill>
                  <a:schemeClr val="tx1"/>
                </a:solidFill>
              </a:rPr>
            </a:br>
            <a:endParaRPr lang="id-ID" b="0" dirty="0">
              <a:solidFill>
                <a:schemeClr val="tx1"/>
              </a:solidFill>
            </a:endParaRPr>
          </a:p>
        </p:txBody>
      </p:sp>
      <p:pic>
        <p:nvPicPr>
          <p:cNvPr id="4" name="Picture 3" descr="http://2.bp.blogspot.com/-bcfQVa0nZpc/ULBg0uGjCII/AAAAAAAAAHo/qDMOPGYsaqI/s200/festival-musim-dingin-Jpg-9.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295400"/>
            <a:ext cx="2819400" cy="3581400"/>
          </a:xfrm>
          <a:prstGeom prst="rect">
            <a:avLst/>
          </a:prstGeom>
          <a:noFill/>
          <a:ln>
            <a:noFill/>
          </a:ln>
        </p:spPr>
      </p:pic>
      <p:sp>
        <p:nvSpPr>
          <p:cNvPr id="5" name="TextBox 4"/>
          <p:cNvSpPr txBox="1"/>
          <p:nvPr/>
        </p:nvSpPr>
        <p:spPr>
          <a:xfrm>
            <a:off x="685800" y="1143000"/>
            <a:ext cx="4648200" cy="4801314"/>
          </a:xfrm>
          <a:prstGeom prst="rect">
            <a:avLst/>
          </a:prstGeom>
          <a:noFill/>
        </p:spPr>
        <p:txBody>
          <a:bodyPr wrap="square" rtlCol="0">
            <a:spAutoFit/>
          </a:bodyPr>
          <a:lstStyle/>
          <a:p>
            <a:pPr algn="just"/>
            <a:r>
              <a:rPr lang="id-ID" dirty="0"/>
              <a:t>Jepang adalah bangsa yang terkenal suka mengadakan pesta rakyat/ festival. Tak hanya pada perayaan hari-hari besar keagamaan, setiap pergantian musim pun ada festivalnya. Termasuk ketika musim dingin di Jepang, banyak diadakan festival-festival menarik.</a:t>
            </a:r>
          </a:p>
          <a:p>
            <a:pPr algn="just"/>
            <a:r>
              <a:rPr lang="id-ID" dirty="0"/>
              <a:t> Salah satunya adalah Sapporo Yuki Matsuri, festival musim dingin terbesar di Jepang. Setiap tahunnya festival ini mampu menarik jutaan pengunjung, dari dalam maupun luar negeri. Festival diadakan selama 7 hari pada bulan Februari, berlangsung di Kota Sapporo. Festival ini berisikan pahatan ratusan patung salju dan pahatan es lainnya yang menghiasi Taman Odori, hingga ke lapangan di Satoland, dan jalanan utama di Susukino.</a:t>
            </a:r>
          </a:p>
          <a:p>
            <a:endParaRPr lang="id-ID" dirty="0"/>
          </a:p>
        </p:txBody>
      </p:sp>
    </p:spTree>
    <p:extLst>
      <p:ext uri="{BB962C8B-B14F-4D97-AF65-F5344CB8AC3E}">
        <p14:creationId xmlns:p14="http://schemas.microsoft.com/office/powerpoint/2010/main" val="3858282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b="0" i="1" u="sng" dirty="0">
                <a:solidFill>
                  <a:schemeClr val="tx1"/>
                </a:solidFill>
                <a:effectLst/>
              </a:rPr>
              <a:t>9</a:t>
            </a:r>
            <a:r>
              <a:rPr lang="id-ID" sz="2000" b="0" i="1" u="sng" dirty="0" smtClean="0">
                <a:solidFill>
                  <a:schemeClr val="tx1"/>
                </a:solidFill>
                <a:effectLst/>
              </a:rPr>
              <a:t>. </a:t>
            </a:r>
            <a:r>
              <a:rPr lang="id-ID" sz="2000" b="0" i="1" u="sng" dirty="0">
                <a:solidFill>
                  <a:schemeClr val="tx1"/>
                </a:solidFill>
                <a:effectLst/>
              </a:rPr>
              <a:t>Menikmati makanan Oden</a:t>
            </a:r>
            <a:r>
              <a:rPr lang="id-ID" b="0" dirty="0">
                <a:solidFill>
                  <a:schemeClr val="tx1"/>
                </a:solidFill>
                <a:effectLst/>
              </a:rPr>
              <a:t/>
            </a:r>
            <a:br>
              <a:rPr lang="id-ID" b="0" dirty="0">
                <a:solidFill>
                  <a:schemeClr val="tx1"/>
                </a:solidFill>
                <a:effectLst/>
              </a:rPr>
            </a:br>
            <a:endParaRPr lang="id-ID" b="0" dirty="0">
              <a:solidFill>
                <a:schemeClr val="tx1"/>
              </a:solidFill>
              <a:effectLst/>
            </a:endParaRPr>
          </a:p>
        </p:txBody>
      </p:sp>
      <p:pic>
        <p:nvPicPr>
          <p:cNvPr id="4" name="Picture 3" descr="http://2.bp.blogspot.com/-yh3TY1QouuE/ULBi83jbz8I/AAAAAAAAAHw/6wz7upAi1s8/s200/1373882166_18f7d403c5_o.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066800"/>
            <a:ext cx="3657600" cy="4114800"/>
          </a:xfrm>
          <a:prstGeom prst="rect">
            <a:avLst/>
          </a:prstGeom>
          <a:noFill/>
          <a:ln>
            <a:noFill/>
          </a:ln>
        </p:spPr>
      </p:pic>
      <p:sp>
        <p:nvSpPr>
          <p:cNvPr id="5" name="TextBox 4"/>
          <p:cNvSpPr txBox="1"/>
          <p:nvPr/>
        </p:nvSpPr>
        <p:spPr>
          <a:xfrm>
            <a:off x="533400" y="1066800"/>
            <a:ext cx="3962400" cy="2308324"/>
          </a:xfrm>
          <a:prstGeom prst="rect">
            <a:avLst/>
          </a:prstGeom>
          <a:noFill/>
        </p:spPr>
        <p:txBody>
          <a:bodyPr wrap="square" rtlCol="0">
            <a:spAutoFit/>
          </a:bodyPr>
          <a:lstStyle/>
          <a:p>
            <a:r>
              <a:rPr lang="id-ID" b="1" dirty="0"/>
              <a:t>Oden</a:t>
            </a:r>
            <a:r>
              <a:rPr lang="id-ID" dirty="0"/>
              <a:t> (</a:t>
            </a:r>
            <a:r>
              <a:rPr lang="ja-JP" altLang="en-US" dirty="0"/>
              <a:t>おでん</a:t>
            </a:r>
            <a:r>
              <a:rPr lang="id-ID" dirty="0"/>
              <a:t> atau </a:t>
            </a:r>
            <a:r>
              <a:rPr lang="ja-JP" altLang="en-US" dirty="0"/>
              <a:t>御田</a:t>
            </a:r>
            <a:r>
              <a:rPr lang="id-ID" dirty="0"/>
              <a:t>) adalah masakan Jepang berupa berbagai bahan yang direbus di dalam kuah (dashi) yang antara lain dibuat dari katsuobushi, kombu, dan kecap asin. Bahan-bahan yang dimasukkan bisa beraneka ragam, dan tidak terbatas pada lobak, konnyaku, telur rebus, dan chikuwa.</a:t>
            </a:r>
          </a:p>
        </p:txBody>
      </p:sp>
    </p:spTree>
    <p:extLst>
      <p:ext uri="{BB962C8B-B14F-4D97-AF65-F5344CB8AC3E}">
        <p14:creationId xmlns:p14="http://schemas.microsoft.com/office/powerpoint/2010/main" val="21135729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ü"/>
            </a:pPr>
            <a:r>
              <a:rPr lang="en-US" sz="2800" dirty="0" smtClean="0">
                <a:latin typeface="Comic Sans MS" pitchFamily="66" charset="0"/>
              </a:rPr>
              <a:t> </a:t>
            </a:r>
            <a:r>
              <a:rPr lang="id-ID" sz="2800" dirty="0" smtClean="0">
                <a:latin typeface="Comic Sans MS" pitchFamily="66" charset="0"/>
              </a:rPr>
              <a:t>Aki Matsuri (Musim Gugur)</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a:bodyPr>
          <a:lstStyle/>
          <a:p>
            <a:pPr>
              <a:buNone/>
            </a:pPr>
            <a:r>
              <a:rPr lang="en-US" b="1" dirty="0" smtClean="0"/>
              <a:t>	</a:t>
            </a:r>
            <a:r>
              <a:rPr lang="id-ID" sz="2000" dirty="0" smtClean="0">
                <a:latin typeface="Comic Sans MS" pitchFamily="66" charset="0"/>
              </a:rPr>
              <a:t>Festi</a:t>
            </a:r>
            <a:r>
              <a:rPr lang="en-US" sz="2000" dirty="0" smtClean="0">
                <a:latin typeface="Comic Sans MS" pitchFamily="66" charset="0"/>
              </a:rPr>
              <a:t>v</a:t>
            </a:r>
            <a:r>
              <a:rPr lang="id-ID" sz="2000" dirty="0" smtClean="0">
                <a:latin typeface="Comic Sans MS" pitchFamily="66" charset="0"/>
              </a:rPr>
              <a:t>al </a:t>
            </a:r>
            <a:r>
              <a:rPr lang="id-ID" sz="2000" dirty="0">
                <a:latin typeface="Comic Sans MS" pitchFamily="66" charset="0"/>
              </a:rPr>
              <a:t>musim gugur biasanya di rayakan pada </a:t>
            </a:r>
            <a:endParaRPr lang="en-US" sz="2000" dirty="0" smtClean="0">
              <a:latin typeface="Comic Sans MS" pitchFamily="66" charset="0"/>
            </a:endParaRPr>
          </a:p>
          <a:p>
            <a:pPr>
              <a:buNone/>
            </a:pPr>
            <a:r>
              <a:rPr lang="id-ID" sz="2000" dirty="0" smtClean="0">
                <a:latin typeface="Comic Sans MS" pitchFamily="66" charset="0"/>
              </a:rPr>
              <a:t>akhir </a:t>
            </a:r>
            <a:r>
              <a:rPr lang="id-ID" sz="2000" dirty="0">
                <a:latin typeface="Comic Sans MS" pitchFamily="66" charset="0"/>
              </a:rPr>
              <a:t>musim panas dan saat musim gugur. Fetival ini </a:t>
            </a:r>
            <a:endParaRPr lang="en-US" sz="2000" dirty="0" smtClean="0">
              <a:latin typeface="Comic Sans MS" pitchFamily="66" charset="0"/>
            </a:endParaRPr>
          </a:p>
          <a:p>
            <a:pPr>
              <a:buNone/>
            </a:pPr>
            <a:r>
              <a:rPr lang="id-ID" sz="2000" dirty="0" smtClean="0">
                <a:latin typeface="Comic Sans MS" pitchFamily="66" charset="0"/>
              </a:rPr>
              <a:t>di </a:t>
            </a:r>
            <a:r>
              <a:rPr lang="id-ID" sz="2000" dirty="0">
                <a:latin typeface="Comic Sans MS" pitchFamily="66" charset="0"/>
              </a:rPr>
              <a:t>rayakan sebagai rasa terima kasih para petani </a:t>
            </a:r>
            <a:endParaRPr lang="en-US" sz="2000" dirty="0" smtClean="0">
              <a:latin typeface="Comic Sans MS" pitchFamily="66" charset="0"/>
            </a:endParaRPr>
          </a:p>
          <a:p>
            <a:pPr>
              <a:buNone/>
            </a:pPr>
            <a:r>
              <a:rPr lang="id-ID" sz="2000" dirty="0" smtClean="0">
                <a:latin typeface="Comic Sans MS" pitchFamily="66" charset="0"/>
              </a:rPr>
              <a:t>karna </a:t>
            </a:r>
            <a:r>
              <a:rPr lang="id-ID" sz="2000" dirty="0">
                <a:latin typeface="Comic Sans MS" pitchFamily="66" charset="0"/>
              </a:rPr>
              <a:t>hasil panen yang bagus</a:t>
            </a:r>
            <a:r>
              <a:rPr lang="id-ID" sz="2000" dirty="0" smtClean="0">
                <a:latin typeface="Comic Sans MS" pitchFamily="66" charset="0"/>
              </a:rPr>
              <a:t>.</a:t>
            </a:r>
            <a:r>
              <a:rPr lang="id-ID" sz="2000" dirty="0">
                <a:latin typeface="Comic Sans MS" pitchFamily="66" charset="0"/>
              </a:rPr>
              <a:t> </a:t>
            </a:r>
            <a:endParaRPr lang="en-US" sz="2000" dirty="0">
              <a:latin typeface="Comic Sans MS" pitchFamily="66" charset="0"/>
            </a:endParaRPr>
          </a:p>
          <a:p>
            <a:pPr lvl="0"/>
            <a:r>
              <a:rPr lang="id-ID" sz="2800" dirty="0">
                <a:latin typeface="Comic Sans MS" pitchFamily="66" charset="0"/>
              </a:rPr>
              <a:t>Perayaan Pada Musim Gugur</a:t>
            </a:r>
            <a:endParaRPr lang="en-US" sz="2800" dirty="0">
              <a:latin typeface="Comic Sans MS" pitchFamily="66" charset="0"/>
            </a:endParaRPr>
          </a:p>
          <a:p>
            <a:pPr lvl="0">
              <a:buNone/>
            </a:pPr>
            <a:r>
              <a:rPr lang="en-US" sz="2000" dirty="0" smtClean="0">
                <a:latin typeface="Comic Sans MS" pitchFamily="66" charset="0"/>
              </a:rPr>
              <a:t>	1. </a:t>
            </a:r>
            <a:r>
              <a:rPr lang="id-ID" sz="2000" dirty="0" smtClean="0">
                <a:latin typeface="Comic Sans MS" pitchFamily="66" charset="0"/>
              </a:rPr>
              <a:t>Nihyaku </a:t>
            </a:r>
            <a:r>
              <a:rPr lang="id-ID" sz="2000" dirty="0">
                <a:latin typeface="Comic Sans MS" pitchFamily="66" charset="0"/>
              </a:rPr>
              <a:t>Tooka</a:t>
            </a:r>
            <a:endParaRPr lang="en-US" sz="2000" dirty="0">
              <a:latin typeface="Comic Sans MS" pitchFamily="66" charset="0"/>
            </a:endParaRPr>
          </a:p>
          <a:p>
            <a:pPr lvl="0">
              <a:buNone/>
            </a:pPr>
            <a:r>
              <a:rPr lang="en-US" sz="2000" dirty="0">
                <a:latin typeface="Comic Sans MS" pitchFamily="66" charset="0"/>
              </a:rPr>
              <a:t>	</a:t>
            </a:r>
            <a:r>
              <a:rPr lang="en-US" sz="2000" dirty="0" smtClean="0">
                <a:latin typeface="Comic Sans MS" pitchFamily="66" charset="0"/>
              </a:rPr>
              <a:t>2. </a:t>
            </a:r>
            <a:r>
              <a:rPr lang="id-ID" sz="2000" dirty="0" smtClean="0">
                <a:latin typeface="Comic Sans MS" pitchFamily="66" charset="0"/>
              </a:rPr>
              <a:t>Higan</a:t>
            </a:r>
            <a:endParaRPr lang="en-US" sz="2000" dirty="0">
              <a:latin typeface="Comic Sans MS" pitchFamily="66" charset="0"/>
            </a:endParaRPr>
          </a:p>
          <a:p>
            <a:pPr lvl="0">
              <a:buNone/>
            </a:pPr>
            <a:r>
              <a:rPr lang="en-US" sz="2000" dirty="0" smtClean="0">
                <a:latin typeface="Comic Sans MS" pitchFamily="66" charset="0"/>
              </a:rPr>
              <a:t>	</a:t>
            </a:r>
            <a:r>
              <a:rPr lang="id-ID" sz="2000" dirty="0" smtClean="0">
                <a:latin typeface="Comic Sans MS" pitchFamily="66" charset="0"/>
              </a:rPr>
              <a:t>3</a:t>
            </a:r>
            <a:r>
              <a:rPr lang="en-US" sz="2000" dirty="0" smtClean="0">
                <a:latin typeface="Comic Sans MS" pitchFamily="66" charset="0"/>
              </a:rPr>
              <a:t>. </a:t>
            </a:r>
            <a:r>
              <a:rPr lang="id-ID" sz="2000" dirty="0" smtClean="0">
                <a:latin typeface="Comic Sans MS" pitchFamily="66" charset="0"/>
              </a:rPr>
              <a:t>Shichi </a:t>
            </a:r>
            <a:r>
              <a:rPr lang="id-ID" sz="2000" dirty="0">
                <a:latin typeface="Comic Sans MS" pitchFamily="66" charset="0"/>
              </a:rPr>
              <a:t>Go San</a:t>
            </a:r>
            <a:endParaRPr lang="en-US" sz="2000" dirty="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ü"/>
            </a:pPr>
            <a:r>
              <a:rPr lang="en-US" sz="2800" dirty="0" smtClean="0">
                <a:latin typeface="Comic Sans MS" pitchFamily="66" charset="0"/>
              </a:rPr>
              <a:t> </a:t>
            </a:r>
            <a:r>
              <a:rPr lang="id-ID" sz="2800" dirty="0" smtClean="0">
                <a:latin typeface="Comic Sans MS" pitchFamily="66" charset="0"/>
              </a:rPr>
              <a:t>Hina Matsuri (Fesival Boneka)</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id-ID" sz="2400" dirty="0" smtClean="0">
                <a:latin typeface="Comic Sans MS" pitchFamily="66" charset="0"/>
              </a:rPr>
              <a:t>Diselenggarakan </a:t>
            </a:r>
            <a:r>
              <a:rPr lang="id-ID" sz="2400" dirty="0">
                <a:latin typeface="Comic Sans MS" pitchFamily="66" charset="0"/>
              </a:rPr>
              <a:t>tanggal 3 Maret. Pada kesempatan ini </a:t>
            </a:r>
            <a:endParaRPr lang="en-US" sz="2400" dirty="0" smtClean="0">
              <a:latin typeface="Comic Sans MS" pitchFamily="66" charset="0"/>
            </a:endParaRPr>
          </a:p>
          <a:p>
            <a:pPr>
              <a:buNone/>
            </a:pPr>
            <a:r>
              <a:rPr lang="id-ID" sz="2400" dirty="0" smtClean="0">
                <a:latin typeface="Comic Sans MS" pitchFamily="66" charset="0"/>
              </a:rPr>
              <a:t>anak </a:t>
            </a:r>
            <a:r>
              <a:rPr lang="id-ID" sz="2400" dirty="0">
                <a:latin typeface="Comic Sans MS" pitchFamily="66" charset="0"/>
              </a:rPr>
              <a:t>perempuan yang masih kecil berdoa untuk </a:t>
            </a:r>
            <a:r>
              <a:rPr lang="id-ID" sz="2400" dirty="0" smtClean="0">
                <a:latin typeface="Comic Sans MS" pitchFamily="66" charset="0"/>
              </a:rPr>
              <a:t>bisa</a:t>
            </a:r>
            <a:endParaRPr lang="en-US" sz="2400" dirty="0" smtClean="0">
              <a:latin typeface="Comic Sans MS" pitchFamily="66" charset="0"/>
            </a:endParaRPr>
          </a:p>
          <a:p>
            <a:pPr>
              <a:buNone/>
            </a:pPr>
            <a:r>
              <a:rPr lang="id-ID" sz="2400" dirty="0" smtClean="0">
                <a:latin typeface="Comic Sans MS" pitchFamily="66" charset="0"/>
              </a:rPr>
              <a:t>tumbuh </a:t>
            </a:r>
            <a:r>
              <a:rPr lang="id-ID" sz="2400" dirty="0">
                <a:latin typeface="Comic Sans MS" pitchFamily="66" charset="0"/>
              </a:rPr>
              <a:t>dengan sehat. Boneka-boneka di letakkan di deretan </a:t>
            </a:r>
            <a:endParaRPr lang="en-US" sz="2400" dirty="0" smtClean="0">
              <a:latin typeface="Comic Sans MS" pitchFamily="66" charset="0"/>
            </a:endParaRPr>
          </a:p>
          <a:p>
            <a:pPr>
              <a:buNone/>
            </a:pPr>
            <a:r>
              <a:rPr lang="id-ID" sz="2400" dirty="0" smtClean="0">
                <a:latin typeface="Comic Sans MS" pitchFamily="66" charset="0"/>
              </a:rPr>
              <a:t>kayu </a:t>
            </a:r>
            <a:r>
              <a:rPr lang="id-ID" sz="2400" dirty="0">
                <a:latin typeface="Comic Sans MS" pitchFamily="66" charset="0"/>
              </a:rPr>
              <a:t>bertingkat. Boneka Kaisar dan kaisar wanita di letakkan </a:t>
            </a:r>
            <a:endParaRPr lang="en-US" sz="2400" dirty="0" smtClean="0">
              <a:latin typeface="Comic Sans MS" pitchFamily="66" charset="0"/>
            </a:endParaRPr>
          </a:p>
          <a:p>
            <a:pPr>
              <a:buNone/>
            </a:pPr>
            <a:r>
              <a:rPr lang="id-ID" sz="2400" dirty="0" smtClean="0">
                <a:latin typeface="Comic Sans MS" pitchFamily="66" charset="0"/>
              </a:rPr>
              <a:t>di </a:t>
            </a:r>
            <a:r>
              <a:rPr lang="id-ID" sz="2400" dirty="0">
                <a:latin typeface="Comic Sans MS" pitchFamily="66" charset="0"/>
              </a:rPr>
              <a:t>bagian paling atas, di tempat ke-2 ada 3 gadis istana, </a:t>
            </a:r>
            <a:endParaRPr lang="en-US" sz="2400" dirty="0" smtClean="0">
              <a:latin typeface="Comic Sans MS" pitchFamily="66" charset="0"/>
            </a:endParaRPr>
          </a:p>
          <a:p>
            <a:pPr>
              <a:buNone/>
            </a:pPr>
            <a:r>
              <a:rPr lang="id-ID" sz="2400" dirty="0" smtClean="0">
                <a:latin typeface="Comic Sans MS" pitchFamily="66" charset="0"/>
              </a:rPr>
              <a:t>tempat </a:t>
            </a:r>
            <a:r>
              <a:rPr lang="id-ID" sz="2400" dirty="0">
                <a:latin typeface="Comic Sans MS" pitchFamily="66" charset="0"/>
              </a:rPr>
              <a:t>ke-3 duduk 5 boneka musisi, tempat ke-4 ada 2 </a:t>
            </a:r>
            <a:endParaRPr lang="en-US" sz="2400" dirty="0" smtClean="0">
              <a:latin typeface="Comic Sans MS" pitchFamily="66" charset="0"/>
            </a:endParaRPr>
          </a:p>
          <a:p>
            <a:pPr>
              <a:buNone/>
            </a:pPr>
            <a:r>
              <a:rPr lang="id-ID" sz="2400" dirty="0" smtClean="0">
                <a:latin typeface="Comic Sans MS" pitchFamily="66" charset="0"/>
              </a:rPr>
              <a:t>penasihat </a:t>
            </a:r>
            <a:r>
              <a:rPr lang="id-ID" sz="2400" dirty="0">
                <a:latin typeface="Comic Sans MS" pitchFamily="66" charset="0"/>
              </a:rPr>
              <a:t>istana, tempat ke-5 ada 3 pengawal istana, di </a:t>
            </a:r>
            <a:endParaRPr lang="en-US" sz="2400" dirty="0" smtClean="0">
              <a:latin typeface="Comic Sans MS" pitchFamily="66" charset="0"/>
            </a:endParaRPr>
          </a:p>
          <a:p>
            <a:pPr>
              <a:buNone/>
            </a:pPr>
            <a:r>
              <a:rPr lang="id-ID" sz="2400" dirty="0" smtClean="0">
                <a:latin typeface="Comic Sans MS" pitchFamily="66" charset="0"/>
              </a:rPr>
              <a:t>tempat </a:t>
            </a:r>
            <a:r>
              <a:rPr lang="id-ID" sz="2400" dirty="0">
                <a:latin typeface="Comic Sans MS" pitchFamily="66" charset="0"/>
              </a:rPr>
              <a:t>ke-6 dan ke-7 diletakkan benda2 yang biasanya </a:t>
            </a:r>
            <a:endParaRPr lang="en-US" sz="2400" dirty="0" smtClean="0">
              <a:latin typeface="Comic Sans MS" pitchFamily="66" charset="0"/>
            </a:endParaRPr>
          </a:p>
          <a:p>
            <a:pPr>
              <a:buNone/>
            </a:pPr>
            <a:r>
              <a:rPr lang="id-ID" sz="2400" dirty="0" smtClean="0">
                <a:latin typeface="Comic Sans MS" pitchFamily="66" charset="0"/>
              </a:rPr>
              <a:t>digunakan </a:t>
            </a:r>
            <a:r>
              <a:rPr lang="id-ID" sz="2400" dirty="0">
                <a:latin typeface="Comic Sans MS" pitchFamily="66" charset="0"/>
              </a:rPr>
              <a:t>di iastana. Boneka Hina dipajang sampai akhir </a:t>
            </a:r>
            <a:endParaRPr lang="en-US" sz="2400" dirty="0" smtClean="0">
              <a:latin typeface="Comic Sans MS" pitchFamily="66" charset="0"/>
            </a:endParaRPr>
          </a:p>
          <a:p>
            <a:pPr>
              <a:buNone/>
            </a:pPr>
            <a:r>
              <a:rPr lang="id-ID" sz="2400" dirty="0" smtClean="0">
                <a:latin typeface="Comic Sans MS" pitchFamily="66" charset="0"/>
              </a:rPr>
              <a:t>Maret </a:t>
            </a:r>
            <a:r>
              <a:rPr lang="id-ID" sz="2400" dirty="0">
                <a:latin typeface="Comic Sans MS" pitchFamily="66" charset="0"/>
              </a:rPr>
              <a:t>dan susunannya pun harus benar karena dipercaya jika </a:t>
            </a:r>
            <a:endParaRPr lang="en-US" sz="2400" dirty="0" smtClean="0">
              <a:latin typeface="Comic Sans MS" pitchFamily="66" charset="0"/>
            </a:endParaRPr>
          </a:p>
          <a:p>
            <a:pPr>
              <a:buNone/>
            </a:pPr>
            <a:r>
              <a:rPr lang="id-ID" sz="2400" dirty="0" smtClean="0">
                <a:latin typeface="Comic Sans MS" pitchFamily="66" charset="0"/>
              </a:rPr>
              <a:t>boneka </a:t>
            </a:r>
            <a:r>
              <a:rPr lang="id-ID" sz="2400" dirty="0">
                <a:latin typeface="Comic Sans MS" pitchFamily="66" charset="0"/>
              </a:rPr>
              <a:t>Hina tidak disusun dengan benar, kemungkinan akan </a:t>
            </a:r>
            <a:endParaRPr lang="en-US" sz="2400" dirty="0" smtClean="0">
              <a:latin typeface="Comic Sans MS" pitchFamily="66" charset="0"/>
            </a:endParaRPr>
          </a:p>
          <a:p>
            <a:pPr>
              <a:buNone/>
            </a:pPr>
            <a:r>
              <a:rPr lang="id-ID" sz="2400" dirty="0" smtClean="0">
                <a:latin typeface="Comic Sans MS" pitchFamily="66" charset="0"/>
              </a:rPr>
              <a:t>menghancurkan </a:t>
            </a:r>
            <a:r>
              <a:rPr lang="id-ID" sz="2400" dirty="0">
                <a:latin typeface="Comic Sans MS" pitchFamily="66" charset="0"/>
              </a:rPr>
              <a:t>hubungan dengn orang lain.</a:t>
            </a:r>
            <a:endParaRPr lang="en-US" sz="2400" dirty="0">
              <a:latin typeface="Comic Sans MS" pitchFamily="66" charset="0"/>
            </a:endParaRPr>
          </a:p>
          <a:p>
            <a:endParaRPr lang="en-US" sz="2400" dirty="0">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ü"/>
            </a:pPr>
            <a:r>
              <a:rPr lang="en-US" sz="2800" dirty="0" smtClean="0">
                <a:latin typeface="Comic Sans MS" pitchFamily="66" charset="0"/>
              </a:rPr>
              <a:t> </a:t>
            </a:r>
            <a:r>
              <a:rPr lang="id-ID" sz="2800" dirty="0" smtClean="0">
                <a:latin typeface="Comic Sans MS" pitchFamily="66" charset="0"/>
              </a:rPr>
              <a:t>Hatsumode</a:t>
            </a:r>
            <a:endParaRPr lang="en-US" sz="2800" dirty="0">
              <a:latin typeface="Comic Sans MS" pitchFamily="66" charset="0"/>
            </a:endParaRPr>
          </a:p>
        </p:txBody>
      </p:sp>
      <p:sp>
        <p:nvSpPr>
          <p:cNvPr id="3" name="Content Placeholder 2"/>
          <p:cNvSpPr>
            <a:spLocks noGrp="1"/>
          </p:cNvSpPr>
          <p:nvPr>
            <p:ph idx="1"/>
          </p:nvPr>
        </p:nvSpPr>
        <p:spPr/>
        <p:txBody>
          <a:bodyPr>
            <a:normAutofit/>
          </a:bodyPr>
          <a:lstStyle/>
          <a:p>
            <a:pPr>
              <a:buNone/>
            </a:pPr>
            <a:r>
              <a:rPr lang="en-US" dirty="0" smtClean="0"/>
              <a:t>	</a:t>
            </a:r>
            <a:r>
              <a:rPr lang="id-ID" sz="2000" dirty="0" smtClean="0">
                <a:latin typeface="Comic Sans MS" pitchFamily="66" charset="0"/>
              </a:rPr>
              <a:t>Kegiatan </a:t>
            </a:r>
            <a:r>
              <a:rPr lang="id-ID" sz="2000" dirty="0">
                <a:latin typeface="Comic Sans MS" pitchFamily="66" charset="0"/>
              </a:rPr>
              <a:t>mengunjungi kuil di awal tahun. </a:t>
            </a:r>
            <a:r>
              <a:rPr lang="id-ID" sz="2000" dirty="0" smtClean="0">
                <a:latin typeface="Comic Sans MS" pitchFamily="66" charset="0"/>
              </a:rPr>
              <a:t>Kurang </a:t>
            </a:r>
            <a:r>
              <a:rPr lang="id-ID" sz="2000" dirty="0">
                <a:latin typeface="Comic Sans MS" pitchFamily="66" charset="0"/>
              </a:rPr>
              <a:t>lebih sebanyak </a:t>
            </a:r>
            <a:endParaRPr lang="en-US" sz="2000" dirty="0" smtClean="0">
              <a:latin typeface="Comic Sans MS" pitchFamily="66" charset="0"/>
            </a:endParaRPr>
          </a:p>
          <a:p>
            <a:pPr>
              <a:buNone/>
            </a:pPr>
            <a:r>
              <a:rPr lang="id-ID" sz="2000" dirty="0" smtClean="0">
                <a:latin typeface="Comic Sans MS" pitchFamily="66" charset="0"/>
              </a:rPr>
              <a:t>3</a:t>
            </a:r>
            <a:r>
              <a:rPr lang="en-US" sz="2000" dirty="0" smtClean="0">
                <a:latin typeface="Comic Sans MS" pitchFamily="66" charset="0"/>
              </a:rPr>
              <a:t> </a:t>
            </a:r>
            <a:r>
              <a:rPr lang="id-ID" sz="2000" dirty="0" smtClean="0">
                <a:latin typeface="Comic Sans MS" pitchFamily="66" charset="0"/>
              </a:rPr>
              <a:t>juta </a:t>
            </a:r>
            <a:r>
              <a:rPr lang="id-ID" sz="2000" dirty="0">
                <a:latin typeface="Comic Sans MS" pitchFamily="66" charset="0"/>
              </a:rPr>
              <a:t>orang berkunjung </a:t>
            </a:r>
            <a:r>
              <a:rPr lang="id-ID" sz="2000" dirty="0" smtClean="0">
                <a:latin typeface="Comic Sans MS" pitchFamily="66" charset="0"/>
              </a:rPr>
              <a:t>ke </a:t>
            </a:r>
            <a:r>
              <a:rPr lang="id-ID" sz="2000" dirty="0">
                <a:latin typeface="Comic Sans MS" pitchFamily="66" charset="0"/>
              </a:rPr>
              <a:t>Meiji Shrine(Kuil Meiji) di Tokyo dan </a:t>
            </a:r>
            <a:endParaRPr lang="en-US" sz="2000" dirty="0" smtClean="0">
              <a:latin typeface="Comic Sans MS" pitchFamily="66" charset="0"/>
            </a:endParaRPr>
          </a:p>
          <a:p>
            <a:pPr>
              <a:buNone/>
            </a:pPr>
            <a:r>
              <a:rPr lang="id-ID" sz="2000" dirty="0" smtClean="0">
                <a:latin typeface="Comic Sans MS" pitchFamily="66" charset="0"/>
              </a:rPr>
              <a:t>Sumiyoshi </a:t>
            </a:r>
            <a:r>
              <a:rPr lang="id-ID" sz="2000" dirty="0">
                <a:latin typeface="Comic Sans MS" pitchFamily="66" charset="0"/>
              </a:rPr>
              <a:t>Grand Shrine di Osaka. Kantor-kantor </a:t>
            </a:r>
            <a:r>
              <a:rPr lang="id-ID" sz="2000" dirty="0" smtClean="0">
                <a:latin typeface="Comic Sans MS" pitchFamily="66" charset="0"/>
              </a:rPr>
              <a:t>diliburkan sampai</a:t>
            </a:r>
            <a:endParaRPr lang="en-US" sz="2000" dirty="0" smtClean="0">
              <a:latin typeface="Comic Sans MS" pitchFamily="66" charset="0"/>
            </a:endParaRPr>
          </a:p>
          <a:p>
            <a:pPr>
              <a:buNone/>
            </a:pPr>
            <a:r>
              <a:rPr lang="id-ID" sz="2000" dirty="0" smtClean="0">
                <a:latin typeface="Comic Sans MS" pitchFamily="66" charset="0"/>
              </a:rPr>
              <a:t>tanggal </a:t>
            </a:r>
            <a:r>
              <a:rPr lang="id-ID" sz="2000" dirty="0">
                <a:latin typeface="Comic Sans MS" pitchFamily="66" charset="0"/>
              </a:rPr>
              <a:t>3 Januari, karena </a:t>
            </a:r>
            <a:r>
              <a:rPr lang="id-ID" sz="2000" dirty="0" smtClean="0">
                <a:latin typeface="Comic Sans MS" pitchFamily="66" charset="0"/>
              </a:rPr>
              <a:t>menurut </a:t>
            </a:r>
            <a:r>
              <a:rPr lang="id-ID" sz="2000" dirty="0">
                <a:latin typeface="Comic Sans MS" pitchFamily="66" charset="0"/>
              </a:rPr>
              <a:t>kepercayaan orang Jepang, </a:t>
            </a:r>
            <a:endParaRPr lang="en-US" sz="2000" dirty="0" smtClean="0">
              <a:latin typeface="Comic Sans MS" pitchFamily="66" charset="0"/>
            </a:endParaRPr>
          </a:p>
          <a:p>
            <a:pPr>
              <a:buNone/>
            </a:pPr>
            <a:r>
              <a:rPr lang="id-ID" sz="2000" dirty="0" smtClean="0">
                <a:latin typeface="Comic Sans MS" pitchFamily="66" charset="0"/>
              </a:rPr>
              <a:t>awaltahun merupakan </a:t>
            </a:r>
            <a:r>
              <a:rPr lang="id-ID" sz="2000" dirty="0">
                <a:latin typeface="Comic Sans MS" pitchFamily="66" charset="0"/>
              </a:rPr>
              <a:t>hari berkumpulnya keluarga ataupun </a:t>
            </a:r>
            <a:r>
              <a:rPr lang="id-ID" sz="2000" dirty="0" smtClean="0">
                <a:latin typeface="Comic Sans MS" pitchFamily="66" charset="0"/>
              </a:rPr>
              <a:t>hari baik</a:t>
            </a:r>
            <a:endParaRPr lang="en-US" sz="2000" dirty="0" smtClean="0">
              <a:latin typeface="Comic Sans MS" pitchFamily="66" charset="0"/>
            </a:endParaRPr>
          </a:p>
          <a:p>
            <a:pPr>
              <a:buNone/>
            </a:pPr>
            <a:r>
              <a:rPr lang="id-ID" sz="2000" dirty="0" smtClean="0">
                <a:latin typeface="Comic Sans MS" pitchFamily="66" charset="0"/>
              </a:rPr>
              <a:t>untuk </a:t>
            </a:r>
            <a:r>
              <a:rPr lang="id-ID" sz="2000" dirty="0">
                <a:latin typeface="Comic Sans MS" pitchFamily="66" charset="0"/>
              </a:rPr>
              <a:t>menikah dan memilki keturunan.	</a:t>
            </a:r>
            <a:endParaRPr lang="en-US" sz="2000" dirty="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ü"/>
            </a:pPr>
            <a:r>
              <a:rPr lang="en-US" sz="2800" dirty="0" smtClean="0">
                <a:latin typeface="Comic Sans MS" pitchFamily="66" charset="0"/>
              </a:rPr>
              <a:t> </a:t>
            </a:r>
            <a:r>
              <a:rPr lang="id-ID" sz="2800" dirty="0" smtClean="0">
                <a:latin typeface="Comic Sans MS" pitchFamily="66" charset="0"/>
              </a:rPr>
              <a:t>Setsubun </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id-ID" dirty="0" smtClean="0">
                <a:latin typeface="Comic Sans MS" pitchFamily="66" charset="0"/>
              </a:rPr>
              <a:t>Dirayakan </a:t>
            </a:r>
            <a:r>
              <a:rPr lang="id-ID" dirty="0">
                <a:latin typeface="Comic Sans MS" pitchFamily="66" charset="0"/>
              </a:rPr>
              <a:t>pada tanggal 3 Februari, malam sebelum hari </a:t>
            </a:r>
            <a:endParaRPr lang="en-US" dirty="0" smtClean="0">
              <a:latin typeface="Comic Sans MS" pitchFamily="66" charset="0"/>
            </a:endParaRPr>
          </a:p>
          <a:p>
            <a:pPr>
              <a:buNone/>
            </a:pPr>
            <a:r>
              <a:rPr lang="id-ID" dirty="0" smtClean="0">
                <a:latin typeface="Comic Sans MS" pitchFamily="66" charset="0"/>
              </a:rPr>
              <a:t>pertama </a:t>
            </a:r>
            <a:r>
              <a:rPr lang="id-ID" dirty="0">
                <a:latin typeface="Comic Sans MS" pitchFamily="66" charset="0"/>
              </a:rPr>
              <a:t>musim semi diadakan setsubun, yaitu menaburkan </a:t>
            </a:r>
            <a:endParaRPr lang="en-US" dirty="0" smtClean="0">
              <a:latin typeface="Comic Sans MS" pitchFamily="66" charset="0"/>
            </a:endParaRPr>
          </a:p>
          <a:p>
            <a:pPr>
              <a:buNone/>
            </a:pPr>
            <a:r>
              <a:rPr lang="id-ID" dirty="0" smtClean="0">
                <a:latin typeface="Comic Sans MS" pitchFamily="66" charset="0"/>
              </a:rPr>
              <a:t>kacang </a:t>
            </a:r>
            <a:r>
              <a:rPr lang="id-ID" dirty="0">
                <a:latin typeface="Comic Sans MS" pitchFamily="66" charset="0"/>
              </a:rPr>
              <a:t>untuk mencegah godaan iblis dan memperoleh masa </a:t>
            </a:r>
            <a:endParaRPr lang="en-US" dirty="0" smtClean="0">
              <a:latin typeface="Comic Sans MS" pitchFamily="66" charset="0"/>
            </a:endParaRPr>
          </a:p>
          <a:p>
            <a:pPr>
              <a:buNone/>
            </a:pPr>
            <a:r>
              <a:rPr lang="id-ID" dirty="0" smtClean="0">
                <a:latin typeface="Comic Sans MS" pitchFamily="66" charset="0"/>
              </a:rPr>
              <a:t>depan </a:t>
            </a:r>
            <a:r>
              <a:rPr lang="id-ID" dirty="0">
                <a:latin typeface="Comic Sans MS" pitchFamily="66" charset="0"/>
              </a:rPr>
              <a:t>yang cerah. Secara khusus ritual ini dimaksudkan untuk </a:t>
            </a:r>
            <a:endParaRPr lang="en-US" dirty="0" smtClean="0">
              <a:latin typeface="Comic Sans MS" pitchFamily="66" charset="0"/>
            </a:endParaRPr>
          </a:p>
          <a:p>
            <a:pPr>
              <a:buNone/>
            </a:pPr>
            <a:r>
              <a:rPr lang="id-ID" dirty="0" smtClean="0">
                <a:latin typeface="Comic Sans MS" pitchFamily="66" charset="0"/>
              </a:rPr>
              <a:t>membuang </a:t>
            </a:r>
            <a:r>
              <a:rPr lang="id-ID" dirty="0">
                <a:latin typeface="Comic Sans MS" pitchFamily="66" charset="0"/>
              </a:rPr>
              <a:t>kesialan dan memanggil keberuntungan menjelang musim </a:t>
            </a:r>
            <a:endParaRPr lang="en-US" dirty="0" smtClean="0">
              <a:latin typeface="Comic Sans MS" pitchFamily="66" charset="0"/>
            </a:endParaRPr>
          </a:p>
          <a:p>
            <a:pPr>
              <a:buNone/>
            </a:pPr>
            <a:r>
              <a:rPr lang="id-ID" dirty="0" smtClean="0">
                <a:latin typeface="Comic Sans MS" pitchFamily="66" charset="0"/>
              </a:rPr>
              <a:t>semi</a:t>
            </a:r>
            <a:r>
              <a:rPr lang="id-ID" dirty="0">
                <a:latin typeface="Comic Sans MS" pitchFamily="66" charset="0"/>
              </a:rPr>
              <a:t>. Setsubun memiliki poin penting yang menghubungkan 4 musim, </a:t>
            </a:r>
            <a:endParaRPr lang="en-US" dirty="0" smtClean="0">
              <a:latin typeface="Comic Sans MS" pitchFamily="66" charset="0"/>
            </a:endParaRPr>
          </a:p>
          <a:p>
            <a:pPr>
              <a:buNone/>
            </a:pPr>
            <a:r>
              <a:rPr lang="id-ID" dirty="0" smtClean="0">
                <a:latin typeface="Comic Sans MS" pitchFamily="66" charset="0"/>
              </a:rPr>
              <a:t>musim </a:t>
            </a:r>
            <a:r>
              <a:rPr lang="id-ID" dirty="0">
                <a:latin typeface="Comic Sans MS" pitchFamily="66" charset="0"/>
              </a:rPr>
              <a:t>semi, musim panas, musim gugur dan musim dingin. Setsubun </a:t>
            </a:r>
            <a:endParaRPr lang="en-US" dirty="0" smtClean="0">
              <a:latin typeface="Comic Sans MS" pitchFamily="66" charset="0"/>
            </a:endParaRPr>
          </a:p>
          <a:p>
            <a:pPr>
              <a:buNone/>
            </a:pPr>
            <a:r>
              <a:rPr lang="id-ID" dirty="0" smtClean="0">
                <a:latin typeface="Comic Sans MS" pitchFamily="66" charset="0"/>
              </a:rPr>
              <a:t>adalah </a:t>
            </a:r>
            <a:r>
              <a:rPr lang="id-ID" dirty="0">
                <a:latin typeface="Comic Sans MS" pitchFamily="66" charset="0"/>
              </a:rPr>
              <a:t>even penting yang populer dikalangan anak2. Banyak orang </a:t>
            </a:r>
            <a:endParaRPr lang="en-US" dirty="0" smtClean="0">
              <a:latin typeface="Comic Sans MS" pitchFamily="66" charset="0"/>
            </a:endParaRPr>
          </a:p>
          <a:p>
            <a:pPr>
              <a:buNone/>
            </a:pPr>
            <a:r>
              <a:rPr lang="id-ID" dirty="0" smtClean="0">
                <a:latin typeface="Comic Sans MS" pitchFamily="66" charset="0"/>
              </a:rPr>
              <a:t>dewasa </a:t>
            </a:r>
            <a:r>
              <a:rPr lang="id-ID" dirty="0">
                <a:latin typeface="Comic Sans MS" pitchFamily="66" charset="0"/>
              </a:rPr>
              <a:t>yang mengenang masa kecil mereka saat melakukan ritual </a:t>
            </a:r>
            <a:endParaRPr lang="en-US" dirty="0" smtClean="0">
              <a:latin typeface="Comic Sans MS" pitchFamily="66" charset="0"/>
            </a:endParaRPr>
          </a:p>
          <a:p>
            <a:pPr>
              <a:buNone/>
            </a:pPr>
            <a:r>
              <a:rPr lang="id-ID" dirty="0" smtClean="0">
                <a:latin typeface="Comic Sans MS" pitchFamily="66" charset="0"/>
              </a:rPr>
              <a:t>setsubun</a:t>
            </a:r>
            <a:r>
              <a:rPr lang="id-ID" dirty="0">
                <a:latin typeface="Comic Sans MS" pitchFamily="66" charset="0"/>
              </a:rPr>
              <a:t>, yaitu dengan melampari sang Ayah yang mengenakan </a:t>
            </a:r>
            <a:endParaRPr lang="en-US" dirty="0" smtClean="0">
              <a:latin typeface="Comic Sans MS" pitchFamily="66" charset="0"/>
            </a:endParaRPr>
          </a:p>
          <a:p>
            <a:pPr>
              <a:buNone/>
            </a:pPr>
            <a:r>
              <a:rPr lang="id-ID" dirty="0" smtClean="0">
                <a:latin typeface="Comic Sans MS" pitchFamily="66" charset="0"/>
              </a:rPr>
              <a:t>topeng </a:t>
            </a:r>
            <a:r>
              <a:rPr lang="id-ID" dirty="0">
                <a:latin typeface="Comic Sans MS" pitchFamily="66" charset="0"/>
              </a:rPr>
              <a:t>iblis (seolah2 iblis) dengan kacang. Upara setsubun juga </a:t>
            </a:r>
            <a:endParaRPr lang="en-US" dirty="0" smtClean="0">
              <a:latin typeface="Comic Sans MS" pitchFamily="66" charset="0"/>
            </a:endParaRPr>
          </a:p>
          <a:p>
            <a:pPr>
              <a:buNone/>
            </a:pPr>
            <a:r>
              <a:rPr lang="id-ID" dirty="0" smtClean="0">
                <a:latin typeface="Comic Sans MS" pitchFamily="66" charset="0"/>
              </a:rPr>
              <a:t>dilakukan </a:t>
            </a:r>
            <a:r>
              <a:rPr lang="id-ID" dirty="0">
                <a:latin typeface="Comic Sans MS" pitchFamily="66" charset="0"/>
              </a:rPr>
              <a:t>di kuil di seluruh Jepang.</a:t>
            </a:r>
            <a:endParaRPr lang="en-US" dirty="0">
              <a:latin typeface="Comic Sans MS" pitchFamily="66" charset="0"/>
            </a:endParaRPr>
          </a:p>
          <a:p>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ü"/>
            </a:pPr>
            <a:r>
              <a:rPr lang="en-US" sz="2800" dirty="0" smtClean="0">
                <a:latin typeface="Comic Sans MS" pitchFamily="66" charset="0"/>
              </a:rPr>
              <a:t> </a:t>
            </a:r>
            <a:r>
              <a:rPr lang="id-ID" sz="2800" dirty="0" smtClean="0">
                <a:latin typeface="Comic Sans MS" pitchFamily="66" charset="0"/>
              </a:rPr>
              <a:t>Tango No Sekku (hari anak)</a:t>
            </a:r>
            <a:endParaRPr lang="en-US" sz="2800" dirty="0">
              <a:latin typeface="Comic Sans MS" pitchFamily="66" charset="0"/>
            </a:endParaRPr>
          </a:p>
        </p:txBody>
      </p:sp>
      <p:sp>
        <p:nvSpPr>
          <p:cNvPr id="3" name="Content Placeholder 2"/>
          <p:cNvSpPr>
            <a:spLocks noGrp="1"/>
          </p:cNvSpPr>
          <p:nvPr>
            <p:ph idx="1"/>
          </p:nvPr>
        </p:nvSpPr>
        <p:spPr/>
        <p:txBody>
          <a:bodyPr>
            <a:normAutofit fontScale="77500" lnSpcReduction="20000"/>
          </a:bodyPr>
          <a:lstStyle/>
          <a:p>
            <a:pPr>
              <a:buNone/>
            </a:pPr>
            <a:r>
              <a:rPr lang="id-ID" b="1" dirty="0" smtClean="0"/>
              <a:t> </a:t>
            </a:r>
            <a:r>
              <a:rPr lang="en-US" b="1" dirty="0" smtClean="0"/>
              <a:t>	</a:t>
            </a:r>
            <a:r>
              <a:rPr lang="id-ID" sz="2900" dirty="0" smtClean="0">
                <a:latin typeface="Comic Sans MS" pitchFamily="66" charset="0"/>
              </a:rPr>
              <a:t>Diselenggarakan </a:t>
            </a:r>
            <a:r>
              <a:rPr lang="id-ID" sz="2900" dirty="0">
                <a:latin typeface="Comic Sans MS" pitchFamily="66" charset="0"/>
              </a:rPr>
              <a:t>tanggal 15 Mei. Perayaan ini </a:t>
            </a:r>
            <a:r>
              <a:rPr lang="id-ID" sz="2900" dirty="0" smtClean="0">
                <a:latin typeface="Comic Sans MS" pitchFamily="66" charset="0"/>
              </a:rPr>
              <a:t>di</a:t>
            </a:r>
            <a:endParaRPr lang="en-US" sz="2900" dirty="0" smtClean="0">
              <a:latin typeface="Comic Sans MS" pitchFamily="66" charset="0"/>
            </a:endParaRPr>
          </a:p>
          <a:p>
            <a:pPr>
              <a:buNone/>
            </a:pPr>
            <a:r>
              <a:rPr lang="id-ID" sz="2900" dirty="0" smtClean="0">
                <a:latin typeface="Comic Sans MS" pitchFamily="66" charset="0"/>
              </a:rPr>
              <a:t>dedikasikan </a:t>
            </a:r>
            <a:r>
              <a:rPr lang="id-ID" sz="2900" dirty="0">
                <a:latin typeface="Comic Sans MS" pitchFamily="66" charset="0"/>
              </a:rPr>
              <a:t>untuk laki2 dan perempuan, tapi </a:t>
            </a:r>
            <a:r>
              <a:rPr lang="id-ID" sz="2900" dirty="0" smtClean="0">
                <a:latin typeface="Comic Sans MS" pitchFamily="66" charset="0"/>
              </a:rPr>
              <a:t>yan</a:t>
            </a:r>
            <a:r>
              <a:rPr lang="en-US" sz="2900" dirty="0" smtClean="0">
                <a:latin typeface="Comic Sans MS" pitchFamily="66" charset="0"/>
              </a:rPr>
              <a:t>g</a:t>
            </a:r>
          </a:p>
          <a:p>
            <a:pPr>
              <a:buNone/>
            </a:pPr>
            <a:r>
              <a:rPr lang="id-ID" sz="2900" dirty="0" smtClean="0">
                <a:latin typeface="Comic Sans MS" pitchFamily="66" charset="0"/>
              </a:rPr>
              <a:t>sebenarnya </a:t>
            </a:r>
            <a:r>
              <a:rPr lang="id-ID" sz="2900" dirty="0">
                <a:latin typeface="Comic Sans MS" pitchFamily="66" charset="0"/>
              </a:rPr>
              <a:t>di Jepang sendiri lebih sering di sebut Tango No </a:t>
            </a:r>
            <a:endParaRPr lang="en-US" sz="2900" dirty="0" smtClean="0">
              <a:latin typeface="Comic Sans MS" pitchFamily="66" charset="0"/>
            </a:endParaRPr>
          </a:p>
          <a:p>
            <a:pPr>
              <a:buNone/>
            </a:pPr>
            <a:r>
              <a:rPr lang="id-ID" sz="2900" dirty="0" smtClean="0">
                <a:latin typeface="Comic Sans MS" pitchFamily="66" charset="0"/>
              </a:rPr>
              <a:t>Sekku</a:t>
            </a:r>
            <a:r>
              <a:rPr lang="id-ID" sz="2900" dirty="0">
                <a:latin typeface="Comic Sans MS" pitchFamily="66" charset="0"/>
              </a:rPr>
              <a:t>. Tango No Sekku ini merayakan anak laki2 yang tumbuh </a:t>
            </a:r>
            <a:endParaRPr lang="en-US" sz="2900" dirty="0" smtClean="0">
              <a:latin typeface="Comic Sans MS" pitchFamily="66" charset="0"/>
            </a:endParaRPr>
          </a:p>
          <a:p>
            <a:pPr>
              <a:buNone/>
            </a:pPr>
            <a:r>
              <a:rPr lang="id-ID" sz="2900" dirty="0" smtClean="0">
                <a:latin typeface="Comic Sans MS" pitchFamily="66" charset="0"/>
              </a:rPr>
              <a:t>sehat </a:t>
            </a:r>
            <a:r>
              <a:rPr lang="id-ID" sz="2900" dirty="0">
                <a:latin typeface="Comic Sans MS" pitchFamily="66" charset="0"/>
              </a:rPr>
              <a:t>dan setiap rumah yang memiliki putra, memajang </a:t>
            </a:r>
            <a:endParaRPr lang="en-US" sz="2900" dirty="0" smtClean="0">
              <a:latin typeface="Comic Sans MS" pitchFamily="66" charset="0"/>
            </a:endParaRPr>
          </a:p>
          <a:p>
            <a:pPr>
              <a:buNone/>
            </a:pPr>
            <a:r>
              <a:rPr lang="id-ID" sz="2900" dirty="0" smtClean="0">
                <a:latin typeface="Comic Sans MS" pitchFamily="66" charset="0"/>
              </a:rPr>
              <a:t>boneka </a:t>
            </a:r>
            <a:r>
              <a:rPr lang="id-ID" sz="2900" dirty="0">
                <a:latin typeface="Comic Sans MS" pitchFamily="66" charset="0"/>
              </a:rPr>
              <a:t>perang. Kemudian setiap anak laki2 dimandikan </a:t>
            </a:r>
            <a:endParaRPr lang="en-US" sz="2900" dirty="0" smtClean="0">
              <a:latin typeface="Comic Sans MS" pitchFamily="66" charset="0"/>
            </a:endParaRPr>
          </a:p>
          <a:p>
            <a:pPr>
              <a:buNone/>
            </a:pPr>
            <a:r>
              <a:rPr lang="id-ID" sz="2900" dirty="0" smtClean="0">
                <a:latin typeface="Comic Sans MS" pitchFamily="66" charset="0"/>
              </a:rPr>
              <a:t>dengan </a:t>
            </a:r>
            <a:r>
              <a:rPr lang="id-ID" sz="2900" dirty="0">
                <a:latin typeface="Comic Sans MS" pitchFamily="66" charset="0"/>
              </a:rPr>
              <a:t>bunga iris (shobu). Tradisi ini dikenal dengan Shobu-yu </a:t>
            </a:r>
            <a:endParaRPr lang="en-US" sz="2900" dirty="0" smtClean="0">
              <a:latin typeface="Comic Sans MS" pitchFamily="66" charset="0"/>
            </a:endParaRPr>
          </a:p>
          <a:p>
            <a:pPr>
              <a:buNone/>
            </a:pPr>
            <a:r>
              <a:rPr lang="id-ID" sz="2900" dirty="0" smtClean="0">
                <a:latin typeface="Comic Sans MS" pitchFamily="66" charset="0"/>
              </a:rPr>
              <a:t>dan </a:t>
            </a:r>
            <a:r>
              <a:rPr lang="id-ID" sz="2900" dirty="0">
                <a:latin typeface="Comic Sans MS" pitchFamily="66" charset="0"/>
              </a:rPr>
              <a:t>menandakan hasrat untuk berjuang untuk memperoleh </a:t>
            </a:r>
            <a:endParaRPr lang="en-US" sz="2900" dirty="0" smtClean="0">
              <a:latin typeface="Comic Sans MS" pitchFamily="66" charset="0"/>
            </a:endParaRPr>
          </a:p>
          <a:p>
            <a:pPr>
              <a:buNone/>
            </a:pPr>
            <a:r>
              <a:rPr lang="id-ID" sz="2900" dirty="0" smtClean="0">
                <a:latin typeface="Comic Sans MS" pitchFamily="66" charset="0"/>
              </a:rPr>
              <a:t>kekuatan </a:t>
            </a:r>
            <a:r>
              <a:rPr lang="id-ID" sz="2900" dirty="0">
                <a:latin typeface="Comic Sans MS" pitchFamily="66" charset="0"/>
              </a:rPr>
              <a:t>yang memiliki makna yang sama dengan bunga iris. </a:t>
            </a:r>
            <a:endParaRPr lang="en-US" sz="2900" dirty="0" smtClean="0">
              <a:latin typeface="Comic Sans MS" pitchFamily="66" charset="0"/>
            </a:endParaRPr>
          </a:p>
          <a:p>
            <a:pPr>
              <a:buNone/>
            </a:pPr>
            <a:r>
              <a:rPr lang="id-ID" sz="2900" dirty="0" smtClean="0">
                <a:latin typeface="Comic Sans MS" pitchFamily="66" charset="0"/>
              </a:rPr>
              <a:t>Sedangkan </a:t>
            </a:r>
            <a:r>
              <a:rPr lang="id-ID" sz="2900" dirty="0">
                <a:latin typeface="Comic Sans MS" pitchFamily="66" charset="0"/>
              </a:rPr>
              <a:t>tanggal 29 April merupakan hari penghijauan dan </a:t>
            </a:r>
            <a:endParaRPr lang="en-US" sz="2900" dirty="0" smtClean="0">
              <a:latin typeface="Comic Sans MS" pitchFamily="66" charset="0"/>
            </a:endParaRPr>
          </a:p>
          <a:p>
            <a:pPr>
              <a:buNone/>
            </a:pPr>
            <a:r>
              <a:rPr lang="id-ID" sz="2900" dirty="0" smtClean="0">
                <a:latin typeface="Comic Sans MS" pitchFamily="66" charset="0"/>
              </a:rPr>
              <a:t>tanggal </a:t>
            </a:r>
            <a:r>
              <a:rPr lang="id-ID" sz="2900" dirty="0">
                <a:latin typeface="Comic Sans MS" pitchFamily="66" charset="0"/>
              </a:rPr>
              <a:t>4 Mei di dedikasikan sebagai hari libur nasional.</a:t>
            </a:r>
            <a:endParaRPr lang="en-US" sz="2900" dirty="0">
              <a:latin typeface="Comic Sans MS" pitchFamily="66" charset="0"/>
            </a:endParaRPr>
          </a:p>
          <a:p>
            <a:endParaRPr lang="en-US" sz="2900" dirty="0">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smtClean="0">
                <a:latin typeface="Comic Sans MS" pitchFamily="66" charset="0"/>
              </a:rPr>
              <a:t>Matsuri Terbesar di Jepang</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fontScale="32500" lnSpcReduction="20000"/>
          </a:bodyPr>
          <a:lstStyle/>
          <a:p>
            <a:pPr>
              <a:buFont typeface="Wingdings" pitchFamily="2" charset="2"/>
              <a:buChar char="v"/>
            </a:pPr>
            <a:r>
              <a:rPr lang="id-ID" sz="7000" dirty="0" smtClean="0">
                <a:latin typeface="Comic Sans MS" pitchFamily="66" charset="0"/>
              </a:rPr>
              <a:t>Gion Matsur</a:t>
            </a:r>
            <a:r>
              <a:rPr lang="en-US" sz="7000" dirty="0" err="1" smtClean="0">
                <a:latin typeface="Comic Sans MS" pitchFamily="66" charset="0"/>
              </a:rPr>
              <a:t>i</a:t>
            </a:r>
            <a:endParaRPr lang="en-US" sz="7000" dirty="0" smtClean="0">
              <a:latin typeface="Comic Sans MS" pitchFamily="66" charset="0"/>
            </a:endParaRPr>
          </a:p>
          <a:p>
            <a:pPr>
              <a:buNone/>
            </a:pPr>
            <a:r>
              <a:rPr lang="en-US" sz="7000" dirty="0" smtClean="0">
                <a:latin typeface="Comic Sans MS" pitchFamily="66" charset="0"/>
              </a:rPr>
              <a:t>1</a:t>
            </a:r>
            <a:r>
              <a:rPr lang="id-ID" sz="7000" dirty="0" smtClean="0">
                <a:latin typeface="Comic Sans MS" pitchFamily="66" charset="0"/>
              </a:rPr>
              <a:t>. </a:t>
            </a:r>
            <a:r>
              <a:rPr lang="id-ID" sz="7000" dirty="0">
                <a:latin typeface="Comic Sans MS" pitchFamily="66" charset="0"/>
              </a:rPr>
              <a:t>Sejarah</a:t>
            </a:r>
            <a:r>
              <a:rPr lang="id-ID" sz="3600" dirty="0">
                <a:latin typeface="Comic Sans MS" pitchFamily="66" charset="0"/>
              </a:rPr>
              <a:t>	</a:t>
            </a:r>
            <a:r>
              <a:rPr lang="id-ID" b="1" dirty="0"/>
              <a:t>		</a:t>
            </a:r>
            <a:endParaRPr lang="en-US" dirty="0"/>
          </a:p>
          <a:p>
            <a:pPr>
              <a:buNone/>
            </a:pPr>
            <a:r>
              <a:rPr lang="en-US" dirty="0" smtClean="0"/>
              <a:t>	</a:t>
            </a:r>
          </a:p>
          <a:p>
            <a:pPr>
              <a:buNone/>
            </a:pPr>
            <a:r>
              <a:rPr lang="en-US" sz="3800" dirty="0">
                <a:latin typeface="Comic Sans MS" pitchFamily="66" charset="0"/>
              </a:rPr>
              <a:t>	</a:t>
            </a:r>
            <a:r>
              <a:rPr lang="id-ID" sz="3800" dirty="0" smtClean="0">
                <a:latin typeface="Comic Sans MS" pitchFamily="66" charset="0"/>
              </a:rPr>
              <a:t>Gion </a:t>
            </a:r>
            <a:r>
              <a:rPr lang="id-ID" sz="3800" dirty="0">
                <a:latin typeface="Comic Sans MS" pitchFamily="66" charset="0"/>
              </a:rPr>
              <a:t>Matsuri adalah tradisi yang berasal dari sekitar 1.100 tahun yang lalu. Pada tahun </a:t>
            </a:r>
            <a:endParaRPr lang="en-US" sz="3800" dirty="0" smtClean="0">
              <a:latin typeface="Comic Sans MS" pitchFamily="66" charset="0"/>
            </a:endParaRPr>
          </a:p>
          <a:p>
            <a:pPr>
              <a:buNone/>
            </a:pPr>
            <a:r>
              <a:rPr lang="id-ID" sz="3800" u="sng" dirty="0" smtClean="0">
                <a:latin typeface="Comic Sans MS" pitchFamily="66" charset="0"/>
                <a:hlinkClick r:id="rId2" tooltip="869"/>
              </a:rPr>
              <a:t>869</a:t>
            </a:r>
            <a:r>
              <a:rPr lang="id-ID" sz="3800" dirty="0" smtClean="0">
                <a:latin typeface="Comic Sans MS" pitchFamily="66" charset="0"/>
              </a:rPr>
              <a:t> </a:t>
            </a:r>
            <a:r>
              <a:rPr lang="id-ID" sz="3800" dirty="0">
                <a:latin typeface="Comic Sans MS" pitchFamily="66" charset="0"/>
              </a:rPr>
              <a:t>konon terjadi wabah penyakit menular yang mengganas di seluruh Jepang, sehingga </a:t>
            </a:r>
            <a:endParaRPr lang="en-US" sz="3800" dirty="0" smtClean="0">
              <a:latin typeface="Comic Sans MS" pitchFamily="66" charset="0"/>
            </a:endParaRPr>
          </a:p>
          <a:p>
            <a:pPr>
              <a:buNone/>
            </a:pPr>
            <a:r>
              <a:rPr lang="id-ID" sz="3800" dirty="0" smtClean="0">
                <a:latin typeface="Comic Sans MS" pitchFamily="66" charset="0"/>
              </a:rPr>
              <a:t>perlu </a:t>
            </a:r>
            <a:r>
              <a:rPr lang="id-ID" sz="3800" dirty="0">
                <a:latin typeface="Comic Sans MS" pitchFamily="66" charset="0"/>
              </a:rPr>
              <a:t>diadakan upacara yang disebut </a:t>
            </a:r>
            <a:r>
              <a:rPr lang="id-ID" sz="3800" i="1" dirty="0">
                <a:latin typeface="Comic Sans MS" pitchFamily="66" charset="0"/>
              </a:rPr>
              <a:t>Goryō-e</a:t>
            </a:r>
            <a:r>
              <a:rPr lang="id-ID" sz="3800" dirty="0">
                <a:latin typeface="Comic Sans MS" pitchFamily="66" charset="0"/>
              </a:rPr>
              <a:t> untuk menenangkan arwah orang yang </a:t>
            </a:r>
            <a:endParaRPr lang="en-US" sz="3800" dirty="0" smtClean="0">
              <a:latin typeface="Comic Sans MS" pitchFamily="66" charset="0"/>
            </a:endParaRPr>
          </a:p>
          <a:p>
            <a:pPr>
              <a:buNone/>
            </a:pPr>
            <a:r>
              <a:rPr lang="id-ID" sz="3800" dirty="0" smtClean="0">
                <a:latin typeface="Comic Sans MS" pitchFamily="66" charset="0"/>
              </a:rPr>
              <a:t>meninggal </a:t>
            </a:r>
            <a:r>
              <a:rPr lang="id-ID" sz="3800" dirty="0">
                <a:latin typeface="Comic Sans MS" pitchFamily="66" charset="0"/>
              </a:rPr>
              <a:t>karena wabah penyakit menular. Pendeta Shintō bernama Urabe Hiramaro </a:t>
            </a:r>
            <a:endParaRPr lang="en-US" sz="3800" dirty="0" smtClean="0">
              <a:latin typeface="Comic Sans MS" pitchFamily="66" charset="0"/>
            </a:endParaRPr>
          </a:p>
          <a:p>
            <a:pPr>
              <a:buNone/>
            </a:pPr>
            <a:r>
              <a:rPr lang="id-ID" sz="3800" dirty="0" smtClean="0">
                <a:latin typeface="Comic Sans MS" pitchFamily="66" charset="0"/>
              </a:rPr>
              <a:t>membuat </a:t>
            </a:r>
            <a:r>
              <a:rPr lang="id-ID" sz="3800" dirty="0">
                <a:latin typeface="Comic Sans MS" pitchFamily="66" charset="0"/>
              </a:rPr>
              <a:t>66 pedang dengan mata di dua sisi (</a:t>
            </a:r>
            <a:r>
              <a:rPr lang="id-ID" sz="3800" i="1" dirty="0">
                <a:latin typeface="Comic Sans MS" pitchFamily="66" charset="0"/>
              </a:rPr>
              <a:t>hoko</a:t>
            </a:r>
            <a:r>
              <a:rPr lang="id-ID" sz="3800" dirty="0">
                <a:latin typeface="Comic Sans MS" pitchFamily="66" charset="0"/>
              </a:rPr>
              <a:t>) untuk persembahan kepada penjaga </a:t>
            </a:r>
            <a:endParaRPr lang="en-US" sz="3800" dirty="0" smtClean="0">
              <a:latin typeface="Comic Sans MS" pitchFamily="66" charset="0"/>
            </a:endParaRPr>
          </a:p>
          <a:p>
            <a:pPr>
              <a:buNone/>
            </a:pPr>
            <a:r>
              <a:rPr lang="id-ID" sz="3800" dirty="0" smtClean="0">
                <a:latin typeface="Comic Sans MS" pitchFamily="66" charset="0"/>
              </a:rPr>
              <a:t>dari </a:t>
            </a:r>
            <a:r>
              <a:rPr lang="id-ID" sz="3800" dirty="0">
                <a:latin typeface="Comic Sans MS" pitchFamily="66" charset="0"/>
              </a:rPr>
              <a:t>penyakit menular yang disebut dewa Gozutennō. Jumlah </a:t>
            </a:r>
            <a:r>
              <a:rPr lang="id-ID" sz="3800" i="1" dirty="0">
                <a:latin typeface="Comic Sans MS" pitchFamily="66" charset="0"/>
              </a:rPr>
              <a:t>Hoko</a:t>
            </a:r>
            <a:r>
              <a:rPr lang="id-ID" sz="3800" dirty="0">
                <a:latin typeface="Comic Sans MS" pitchFamily="66" charset="0"/>
              </a:rPr>
              <a:t> yang dibuat sesuai </a:t>
            </a:r>
            <a:endParaRPr lang="en-US" sz="3800" dirty="0" smtClean="0">
              <a:latin typeface="Comic Sans MS" pitchFamily="66" charset="0"/>
            </a:endParaRPr>
          </a:p>
          <a:p>
            <a:pPr>
              <a:buNone/>
            </a:pPr>
            <a:r>
              <a:rPr lang="id-ID" sz="3800" dirty="0" smtClean="0">
                <a:latin typeface="Comic Sans MS" pitchFamily="66" charset="0"/>
              </a:rPr>
              <a:t>dengan </a:t>
            </a:r>
            <a:r>
              <a:rPr lang="id-ID" sz="3800" dirty="0">
                <a:latin typeface="Comic Sans MS" pitchFamily="66" charset="0"/>
              </a:rPr>
              <a:t>jumlah negara-negara kecil (</a:t>
            </a:r>
            <a:r>
              <a:rPr lang="id-ID" sz="3800" i="1" dirty="0">
                <a:latin typeface="Comic Sans MS" pitchFamily="66" charset="0"/>
              </a:rPr>
              <a:t>kuni</a:t>
            </a:r>
            <a:r>
              <a:rPr lang="id-ID" sz="3800" dirty="0">
                <a:latin typeface="Comic Sans MS" pitchFamily="66" charset="0"/>
              </a:rPr>
              <a:t>) yang terdapat di Jepang pada saat itu. Upacara </a:t>
            </a:r>
            <a:endParaRPr lang="en-US" sz="3800" dirty="0" smtClean="0">
              <a:latin typeface="Comic Sans MS" pitchFamily="66" charset="0"/>
            </a:endParaRPr>
          </a:p>
          <a:p>
            <a:pPr>
              <a:buNone/>
            </a:pPr>
            <a:r>
              <a:rPr lang="id-ID" sz="3800" dirty="0" smtClean="0">
                <a:latin typeface="Comic Sans MS" pitchFamily="66" charset="0"/>
              </a:rPr>
              <a:t>ini </a:t>
            </a:r>
            <a:r>
              <a:rPr lang="id-ID" sz="3800" dirty="0">
                <a:latin typeface="Comic Sans MS" pitchFamily="66" charset="0"/>
              </a:rPr>
              <a:t>kemudian dikenal sebagai </a:t>
            </a:r>
            <a:r>
              <a:rPr lang="id-ID" sz="3800" i="1" dirty="0">
                <a:latin typeface="Comic Sans MS" pitchFamily="66" charset="0"/>
              </a:rPr>
              <a:t>Gion Goryō-e,</a:t>
            </a:r>
            <a:r>
              <a:rPr lang="id-ID" sz="3800" dirty="0">
                <a:latin typeface="Comic Sans MS" pitchFamily="66" charset="0"/>
              </a:rPr>
              <a:t> yang kemudian penyebutannya disingkat menjadi </a:t>
            </a:r>
            <a:endParaRPr lang="en-US" sz="3800" dirty="0" smtClean="0">
              <a:latin typeface="Comic Sans MS" pitchFamily="66" charset="0"/>
            </a:endParaRPr>
          </a:p>
          <a:p>
            <a:pPr>
              <a:buNone/>
            </a:pPr>
            <a:r>
              <a:rPr lang="id-ID" sz="3800" i="1" dirty="0" smtClean="0">
                <a:latin typeface="Comic Sans MS" pitchFamily="66" charset="0"/>
              </a:rPr>
              <a:t>Gion-e</a:t>
            </a:r>
            <a:r>
              <a:rPr lang="id-ID" sz="3800" i="1" dirty="0">
                <a:latin typeface="Comic Sans MS" pitchFamily="66" charset="0"/>
              </a:rPr>
              <a:t>.</a:t>
            </a:r>
            <a:r>
              <a:rPr lang="id-ID" sz="3800" dirty="0">
                <a:latin typeface="Comic Sans MS" pitchFamily="66" charset="0"/>
              </a:rPr>
              <a:t> Sejak tahun </a:t>
            </a:r>
            <a:r>
              <a:rPr lang="id-ID" sz="3800" u="sng" dirty="0">
                <a:latin typeface="Comic Sans MS" pitchFamily="66" charset="0"/>
                <a:hlinkClick r:id="rId3" tooltip="970"/>
              </a:rPr>
              <a:t>970</a:t>
            </a:r>
            <a:r>
              <a:rPr lang="id-ID" sz="3800" dirty="0">
                <a:latin typeface="Comic Sans MS" pitchFamily="66" charset="0"/>
              </a:rPr>
              <a:t> upacara terus diselenggarakan setiap tahun hingga menjadi Gion </a:t>
            </a:r>
            <a:endParaRPr lang="en-US" sz="3800" dirty="0" smtClean="0">
              <a:latin typeface="Comic Sans MS" pitchFamily="66" charset="0"/>
            </a:endParaRPr>
          </a:p>
          <a:p>
            <a:pPr>
              <a:buNone/>
            </a:pPr>
            <a:r>
              <a:rPr lang="id-ID" sz="3800" dirty="0" smtClean="0">
                <a:latin typeface="Comic Sans MS" pitchFamily="66" charset="0"/>
              </a:rPr>
              <a:t>Matsuri </a:t>
            </a:r>
            <a:r>
              <a:rPr lang="id-ID" sz="3800" dirty="0">
                <a:latin typeface="Comic Sans MS" pitchFamily="66" charset="0"/>
              </a:rPr>
              <a:t>seperti sekarang ini. Prosesi Yamaboko seperti yang dikenal sekarang ini konon </a:t>
            </a:r>
            <a:endParaRPr lang="en-US" sz="3800" dirty="0" smtClean="0">
              <a:latin typeface="Comic Sans MS" pitchFamily="66" charset="0"/>
            </a:endParaRPr>
          </a:p>
          <a:p>
            <a:pPr>
              <a:buNone/>
            </a:pPr>
            <a:r>
              <a:rPr lang="id-ID" sz="3800" dirty="0" smtClean="0">
                <a:latin typeface="Comic Sans MS" pitchFamily="66" charset="0"/>
              </a:rPr>
              <a:t>berasal </a:t>
            </a:r>
            <a:r>
              <a:rPr lang="id-ID" sz="3800" dirty="0">
                <a:latin typeface="Comic Sans MS" pitchFamily="66" charset="0"/>
              </a:rPr>
              <a:t>dari tahun-tahun akhir </a:t>
            </a:r>
            <a:r>
              <a:rPr lang="id-ID" sz="3800" u="sng" dirty="0">
                <a:latin typeface="Comic Sans MS" pitchFamily="66" charset="0"/>
                <a:hlinkClick r:id="rId4" tooltip="Zaman Heian"/>
              </a:rPr>
              <a:t>zaman Heian</a:t>
            </a:r>
            <a:r>
              <a:rPr lang="id-ID" sz="3800" dirty="0">
                <a:latin typeface="Comic Sans MS" pitchFamily="66" charset="0"/>
              </a:rPr>
              <a:t>. Gion Matsuri sempat tidak diselenggarakan </a:t>
            </a:r>
            <a:endParaRPr lang="en-US" sz="3800" dirty="0" smtClean="0">
              <a:latin typeface="Comic Sans MS" pitchFamily="66" charset="0"/>
            </a:endParaRPr>
          </a:p>
          <a:p>
            <a:pPr>
              <a:buNone/>
            </a:pPr>
            <a:r>
              <a:rPr lang="id-ID" sz="3800" dirty="0" smtClean="0">
                <a:latin typeface="Comic Sans MS" pitchFamily="66" charset="0"/>
              </a:rPr>
              <a:t>sewaktu </a:t>
            </a:r>
            <a:r>
              <a:rPr lang="id-ID" sz="3800" u="sng" dirty="0">
                <a:latin typeface="Comic Sans MS" pitchFamily="66" charset="0"/>
                <a:hlinkClick r:id="rId5" tooltip="Perang Onin"/>
              </a:rPr>
              <a:t>Perang Onin</a:t>
            </a:r>
            <a:r>
              <a:rPr lang="id-ID" sz="3800" dirty="0">
                <a:latin typeface="Comic Sans MS" pitchFamily="66" charset="0"/>
              </a:rPr>
              <a:t>, akibat kebakaran besar di era </a:t>
            </a:r>
            <a:r>
              <a:rPr lang="id-ID" sz="3800" u="sng" dirty="0">
                <a:latin typeface="Comic Sans MS" pitchFamily="66" charset="0"/>
                <a:hlinkClick r:id="rId6" tooltip="Era Jepang (halaman belum tersedia)"/>
              </a:rPr>
              <a:t>Hōei</a:t>
            </a:r>
            <a:r>
              <a:rPr lang="id-ID" sz="3800" dirty="0">
                <a:latin typeface="Comic Sans MS" pitchFamily="66" charset="0"/>
              </a:rPr>
              <a:t>, era </a:t>
            </a:r>
            <a:r>
              <a:rPr lang="id-ID" sz="3800" u="sng" dirty="0">
                <a:latin typeface="Comic Sans MS" pitchFamily="66" charset="0"/>
                <a:hlinkClick r:id="rId6" tooltip="Era Jepang (halaman belum tersedia)"/>
              </a:rPr>
              <a:t>Temmei</a:t>
            </a:r>
            <a:r>
              <a:rPr lang="id-ID" sz="3800" dirty="0">
                <a:latin typeface="Comic Sans MS" pitchFamily="66" charset="0"/>
              </a:rPr>
              <a:t> dan era </a:t>
            </a:r>
            <a:r>
              <a:rPr lang="id-ID" sz="3800" u="sng" dirty="0">
                <a:latin typeface="Comic Sans MS" pitchFamily="66" charset="0"/>
                <a:hlinkClick r:id="rId6" tooltip="Era Jepang (halaman belum tersedia)"/>
              </a:rPr>
              <a:t>Genji</a:t>
            </a:r>
            <a:r>
              <a:rPr lang="id-ID" sz="3800" dirty="0">
                <a:latin typeface="Comic Sans MS" pitchFamily="66" charset="0"/>
              </a:rPr>
              <a:t>, serta </a:t>
            </a:r>
            <a:endParaRPr lang="en-US" sz="3800" dirty="0" smtClean="0">
              <a:latin typeface="Comic Sans MS" pitchFamily="66" charset="0"/>
            </a:endParaRPr>
          </a:p>
          <a:p>
            <a:pPr>
              <a:buNone/>
            </a:pPr>
            <a:r>
              <a:rPr lang="id-ID" sz="3800" dirty="0" smtClean="0">
                <a:latin typeface="Comic Sans MS" pitchFamily="66" charset="0"/>
              </a:rPr>
              <a:t>serangan </a:t>
            </a:r>
            <a:r>
              <a:rPr lang="id-ID" sz="3800" dirty="0">
                <a:latin typeface="Comic Sans MS" pitchFamily="66" charset="0"/>
              </a:rPr>
              <a:t>udara pada </a:t>
            </a:r>
            <a:r>
              <a:rPr lang="id-ID" sz="3800" u="sng" dirty="0">
                <a:latin typeface="Comic Sans MS" pitchFamily="66" charset="0"/>
                <a:hlinkClick r:id="rId7" tooltip="Perang Dunia II"/>
              </a:rPr>
              <a:t>Perang Dunia II</a:t>
            </a:r>
            <a:r>
              <a:rPr lang="id-ID" sz="3800" dirty="0">
                <a:latin typeface="Comic Sans MS" pitchFamily="66" charset="0"/>
              </a:rPr>
              <a:t>. Gion Matsuri kemudian dihidupkan kembali oleh </a:t>
            </a:r>
            <a:endParaRPr lang="en-US" sz="3800" dirty="0" smtClean="0">
              <a:latin typeface="Comic Sans MS" pitchFamily="66" charset="0"/>
            </a:endParaRPr>
          </a:p>
          <a:p>
            <a:pPr>
              <a:buNone/>
            </a:pPr>
            <a:r>
              <a:rPr lang="id-ID" sz="3800" dirty="0" smtClean="0">
                <a:latin typeface="Comic Sans MS" pitchFamily="66" charset="0"/>
              </a:rPr>
              <a:t>warga </a:t>
            </a:r>
            <a:r>
              <a:rPr lang="id-ID" sz="3800" dirty="0">
                <a:latin typeface="Comic Sans MS" pitchFamily="66" charset="0"/>
              </a:rPr>
              <a:t>kota yang merupakan pengusaha yang berpengaruh (</a:t>
            </a:r>
            <a:r>
              <a:rPr lang="id-ID" sz="3800" i="1" dirty="0">
                <a:latin typeface="Comic Sans MS" pitchFamily="66" charset="0"/>
              </a:rPr>
              <a:t>machishū</a:t>
            </a:r>
            <a:r>
              <a:rPr lang="id-ID" sz="3800" dirty="0">
                <a:latin typeface="Comic Sans MS" pitchFamily="66" charset="0"/>
              </a:rPr>
              <a:t>)</a:t>
            </a:r>
            <a:endParaRPr lang="en-US" sz="3800" dirty="0">
              <a:latin typeface="Comic Sans MS" pitchFamily="66" charset="0"/>
            </a:endParaRP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smtClean="0">
                <a:latin typeface="Comic Sans MS" pitchFamily="66" charset="0"/>
              </a:rPr>
              <a:t>2. Pengertian</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fontScale="40000" lnSpcReduction="20000"/>
          </a:bodyPr>
          <a:lstStyle/>
          <a:p>
            <a:pPr>
              <a:buNone/>
            </a:pPr>
            <a:r>
              <a:rPr lang="en-US" b="1" dirty="0" smtClean="0"/>
              <a:t>	</a:t>
            </a:r>
            <a:r>
              <a:rPr lang="id-ID" sz="3800" dirty="0" smtClean="0">
                <a:latin typeface="Comic Sans MS" pitchFamily="66" charset="0"/>
              </a:rPr>
              <a:t>Gion </a:t>
            </a:r>
            <a:r>
              <a:rPr lang="id-ID" sz="3800" dirty="0">
                <a:latin typeface="Comic Sans MS" pitchFamily="66" charset="0"/>
              </a:rPr>
              <a:t>Matsuri adalah festival tahunan (</a:t>
            </a:r>
            <a:r>
              <a:rPr lang="id-ID" sz="3800" i="1" u="sng" dirty="0">
                <a:latin typeface="Comic Sans MS" pitchFamily="66" charset="0"/>
                <a:hlinkClick r:id="rId2" tooltip="Matsuri"/>
              </a:rPr>
              <a:t>matsuri</a:t>
            </a:r>
            <a:r>
              <a:rPr lang="id-ID" sz="3800" dirty="0">
                <a:latin typeface="Comic Sans MS" pitchFamily="66" charset="0"/>
              </a:rPr>
              <a:t>) yang diadakan di </a:t>
            </a:r>
            <a:r>
              <a:rPr lang="id-ID" sz="3800" u="sng" dirty="0">
                <a:latin typeface="Comic Sans MS" pitchFamily="66" charset="0"/>
                <a:hlinkClick r:id="rId3" tooltip="Kyoto"/>
              </a:rPr>
              <a:t>Kyoto</a:t>
            </a:r>
            <a:r>
              <a:rPr lang="id-ID" sz="3800" dirty="0">
                <a:latin typeface="Comic Sans MS" pitchFamily="66" charset="0"/>
              </a:rPr>
              <a:t> selama satu </a:t>
            </a:r>
            <a:endParaRPr lang="en-US" sz="3800" dirty="0" smtClean="0">
              <a:latin typeface="Comic Sans MS" pitchFamily="66" charset="0"/>
            </a:endParaRPr>
          </a:p>
          <a:p>
            <a:pPr>
              <a:buNone/>
            </a:pPr>
            <a:r>
              <a:rPr lang="id-ID" sz="3800" dirty="0" smtClean="0">
                <a:latin typeface="Comic Sans MS" pitchFamily="66" charset="0"/>
              </a:rPr>
              <a:t>bulan </a:t>
            </a:r>
            <a:r>
              <a:rPr lang="id-ID" sz="3800" dirty="0">
                <a:latin typeface="Comic Sans MS" pitchFamily="66" charset="0"/>
              </a:rPr>
              <a:t>penuh di bulan Juli. Perayaan dimulai pada tanggal </a:t>
            </a:r>
            <a:r>
              <a:rPr lang="id-ID" sz="3800" u="sng" dirty="0">
                <a:latin typeface="Comic Sans MS" pitchFamily="66" charset="0"/>
                <a:hlinkClick r:id="rId4" tooltip="1 Juli"/>
              </a:rPr>
              <a:t>1 Juli</a:t>
            </a:r>
            <a:r>
              <a:rPr lang="id-ID" sz="3800" dirty="0">
                <a:latin typeface="Comic Sans MS" pitchFamily="66" charset="0"/>
              </a:rPr>
              <a:t> yang ditandai dengan </a:t>
            </a:r>
            <a:endParaRPr lang="en-US" sz="3800" dirty="0" smtClean="0">
              <a:latin typeface="Comic Sans MS" pitchFamily="66" charset="0"/>
            </a:endParaRPr>
          </a:p>
          <a:p>
            <a:pPr>
              <a:buNone/>
            </a:pPr>
            <a:r>
              <a:rPr lang="id-ID" sz="3800" dirty="0" smtClean="0">
                <a:latin typeface="Comic Sans MS" pitchFamily="66" charset="0"/>
              </a:rPr>
              <a:t>ritual </a:t>
            </a:r>
            <a:r>
              <a:rPr lang="id-ID" sz="3800" i="1" dirty="0">
                <a:latin typeface="Comic Sans MS" pitchFamily="66" charset="0"/>
              </a:rPr>
              <a:t>Kippu iri</a:t>
            </a:r>
            <a:r>
              <a:rPr lang="id-ID" sz="3800" dirty="0">
                <a:latin typeface="Comic Sans MS" pitchFamily="66" charset="0"/>
              </a:rPr>
              <a:t> dan diakhiri ritual </a:t>
            </a:r>
            <a:r>
              <a:rPr lang="id-ID" sz="3800" i="1" dirty="0">
                <a:latin typeface="Comic Sans MS" pitchFamily="66" charset="0"/>
              </a:rPr>
              <a:t>Nagoshinoharae</a:t>
            </a:r>
            <a:r>
              <a:rPr lang="id-ID" sz="3800" dirty="0">
                <a:latin typeface="Comic Sans MS" pitchFamily="66" charset="0"/>
              </a:rPr>
              <a:t> pada tanggal </a:t>
            </a:r>
            <a:r>
              <a:rPr lang="id-ID" sz="3800" u="sng" dirty="0">
                <a:latin typeface="Comic Sans MS" pitchFamily="66" charset="0"/>
                <a:hlinkClick r:id="rId5" tooltip="30 Juli"/>
              </a:rPr>
              <a:t>30 Juli</a:t>
            </a:r>
            <a:r>
              <a:rPr lang="id-ID" sz="3800" dirty="0">
                <a:latin typeface="Comic Sans MS" pitchFamily="66" charset="0"/>
              </a:rPr>
              <a:t>. Puncak-puncak </a:t>
            </a:r>
            <a:endParaRPr lang="en-US" sz="3800" dirty="0" smtClean="0">
              <a:latin typeface="Comic Sans MS" pitchFamily="66" charset="0"/>
            </a:endParaRPr>
          </a:p>
          <a:p>
            <a:pPr>
              <a:buNone/>
            </a:pPr>
            <a:r>
              <a:rPr lang="id-ID" sz="3800" dirty="0" smtClean="0">
                <a:latin typeface="Comic Sans MS" pitchFamily="66" charset="0"/>
              </a:rPr>
              <a:t>perayaan </a:t>
            </a:r>
            <a:r>
              <a:rPr lang="id-ID" sz="3800" dirty="0">
                <a:latin typeface="Comic Sans MS" pitchFamily="66" charset="0"/>
              </a:rPr>
              <a:t>Gion Matsuri berupa:</a:t>
            </a:r>
            <a:endParaRPr lang="en-US" sz="3800" dirty="0">
              <a:latin typeface="Comic Sans MS" pitchFamily="66" charset="0"/>
            </a:endParaRPr>
          </a:p>
          <a:p>
            <a:pPr lvl="0">
              <a:buFont typeface="Wingdings" pitchFamily="2" charset="2"/>
              <a:buChar char="Ø"/>
            </a:pPr>
            <a:r>
              <a:rPr lang="en-US" sz="3800" i="1" dirty="0" smtClean="0">
                <a:latin typeface="Comic Sans MS" pitchFamily="66" charset="0"/>
              </a:rPr>
              <a:t>	</a:t>
            </a:r>
            <a:r>
              <a:rPr lang="id-ID" sz="3800" i="1" dirty="0" smtClean="0">
                <a:latin typeface="Comic Sans MS" pitchFamily="66" charset="0"/>
              </a:rPr>
              <a:t>Yoiyoiyama</a:t>
            </a:r>
            <a:r>
              <a:rPr lang="id-ID" sz="3800" dirty="0" smtClean="0">
                <a:latin typeface="Comic Sans MS" pitchFamily="66" charset="0"/>
              </a:rPr>
              <a:t> </a:t>
            </a:r>
            <a:r>
              <a:rPr lang="id-ID" sz="3800" dirty="0">
                <a:latin typeface="Comic Sans MS" pitchFamily="66" charset="0"/>
              </a:rPr>
              <a:t>(malam sebelum Yoiyama, 15 Juli)</a:t>
            </a:r>
            <a:endParaRPr lang="en-US" sz="3800" dirty="0">
              <a:latin typeface="Comic Sans MS" pitchFamily="66" charset="0"/>
            </a:endParaRPr>
          </a:p>
          <a:p>
            <a:pPr lvl="0">
              <a:buFont typeface="Wingdings" pitchFamily="2" charset="2"/>
              <a:buChar char="Ø"/>
            </a:pPr>
            <a:r>
              <a:rPr lang="en-US" sz="3800" i="1" dirty="0" smtClean="0">
                <a:latin typeface="Comic Sans MS" pitchFamily="66" charset="0"/>
              </a:rPr>
              <a:t>	</a:t>
            </a:r>
            <a:r>
              <a:rPr lang="id-ID" sz="3800" i="1" dirty="0" smtClean="0">
                <a:latin typeface="Comic Sans MS" pitchFamily="66" charset="0"/>
              </a:rPr>
              <a:t>Yoiyama</a:t>
            </a:r>
            <a:r>
              <a:rPr lang="id-ID" sz="3800" dirty="0" smtClean="0">
                <a:latin typeface="Comic Sans MS" pitchFamily="66" charset="0"/>
              </a:rPr>
              <a:t> </a:t>
            </a:r>
            <a:r>
              <a:rPr lang="id-ID" sz="3800" dirty="0">
                <a:latin typeface="Comic Sans MS" pitchFamily="66" charset="0"/>
              </a:rPr>
              <a:t>(malam sebelum prosesi, 16 Juli)</a:t>
            </a:r>
            <a:endParaRPr lang="en-US" sz="3800" dirty="0">
              <a:latin typeface="Comic Sans MS" pitchFamily="66" charset="0"/>
            </a:endParaRPr>
          </a:p>
          <a:p>
            <a:pPr lvl="0">
              <a:buFont typeface="Wingdings" pitchFamily="2" charset="2"/>
              <a:buChar char="Ø"/>
            </a:pPr>
            <a:r>
              <a:rPr lang="en-US" sz="3800" i="1" dirty="0">
                <a:latin typeface="Comic Sans MS" pitchFamily="66" charset="0"/>
              </a:rPr>
              <a:t>	</a:t>
            </a:r>
            <a:r>
              <a:rPr lang="id-ID" sz="3800" i="1" dirty="0" smtClean="0">
                <a:latin typeface="Comic Sans MS" pitchFamily="66" charset="0"/>
              </a:rPr>
              <a:t>Yamaboko-junkō</a:t>
            </a:r>
            <a:r>
              <a:rPr lang="id-ID" sz="3800" dirty="0" smtClean="0">
                <a:latin typeface="Comic Sans MS" pitchFamily="66" charset="0"/>
              </a:rPr>
              <a:t> </a:t>
            </a:r>
            <a:r>
              <a:rPr lang="id-ID" sz="3800" dirty="0">
                <a:latin typeface="Comic Sans MS" pitchFamily="66" charset="0"/>
              </a:rPr>
              <a:t>(prosesi Yamaboko, 17 Juli</a:t>
            </a:r>
            <a:r>
              <a:rPr lang="id-ID" sz="3800" dirty="0" smtClean="0">
                <a:latin typeface="Comic Sans MS" pitchFamily="66" charset="0"/>
              </a:rPr>
              <a:t>).</a:t>
            </a:r>
            <a:r>
              <a:rPr lang="id-ID" sz="3800" i="1" dirty="0">
                <a:latin typeface="Comic Sans MS" pitchFamily="66" charset="0"/>
              </a:rPr>
              <a:t>			</a:t>
            </a:r>
            <a:endParaRPr lang="en-US" sz="3800" i="1" dirty="0" smtClean="0">
              <a:latin typeface="Comic Sans MS" pitchFamily="66" charset="0"/>
            </a:endParaRPr>
          </a:p>
          <a:p>
            <a:pPr lvl="0">
              <a:buNone/>
            </a:pPr>
            <a:r>
              <a:rPr lang="en-US" sz="3800" i="1" dirty="0">
                <a:latin typeface="Comic Sans MS" pitchFamily="66" charset="0"/>
              </a:rPr>
              <a:t>	</a:t>
            </a:r>
            <a:r>
              <a:rPr lang="id-ID" sz="3800" dirty="0" smtClean="0">
                <a:latin typeface="Comic Sans MS" pitchFamily="66" charset="0"/>
              </a:rPr>
              <a:t>Gion </a:t>
            </a:r>
            <a:r>
              <a:rPr lang="id-ID" sz="3800" dirty="0">
                <a:latin typeface="Comic Sans MS" pitchFamily="66" charset="0"/>
              </a:rPr>
              <a:t>Matsuri yang diselenggarakan secara bersama oleh </a:t>
            </a:r>
            <a:r>
              <a:rPr lang="id-ID" sz="3800" u="sng" dirty="0">
                <a:latin typeface="Comic Sans MS" pitchFamily="66" charset="0"/>
                <a:hlinkClick r:id="rId6" tooltip="Kuil Ayatokunaka (halaman belum tersedia)"/>
              </a:rPr>
              <a:t>kuil Ayatokunaka</a:t>
            </a:r>
            <a:r>
              <a:rPr lang="id-ID" sz="3800" dirty="0">
                <a:latin typeface="Comic Sans MS" pitchFamily="66" charset="0"/>
              </a:rPr>
              <a:t> dan </a:t>
            </a:r>
            <a:r>
              <a:rPr lang="id-ID" sz="3800" u="sng" dirty="0" smtClean="0">
                <a:latin typeface="Comic Sans MS" pitchFamily="66" charset="0"/>
                <a:hlinkClick r:id="rId7" tooltip="Kuil Yasaka (halaman belum tersedia)"/>
              </a:rPr>
              <a:t>kuil</a:t>
            </a:r>
            <a:endParaRPr lang="en-US" sz="3800" u="sng" dirty="0" smtClean="0">
              <a:latin typeface="Comic Sans MS" pitchFamily="66" charset="0"/>
              <a:hlinkClick r:id="rId7" tooltip="Kuil Yasaka (halaman belum tersedia)"/>
            </a:endParaRPr>
          </a:p>
          <a:p>
            <a:pPr lvl="0">
              <a:buNone/>
            </a:pPr>
            <a:r>
              <a:rPr lang="id-ID" sz="3800" u="sng" dirty="0" smtClean="0">
                <a:latin typeface="Comic Sans MS" pitchFamily="66" charset="0"/>
                <a:hlinkClick r:id="rId7" tooltip="Kuil Yasaka (halaman belum tersedia)"/>
              </a:rPr>
              <a:t>Yasaka</a:t>
            </a:r>
            <a:r>
              <a:rPr lang="id-ID" sz="3800" dirty="0" smtClean="0">
                <a:latin typeface="Comic Sans MS" pitchFamily="66" charset="0"/>
              </a:rPr>
              <a:t> </a:t>
            </a:r>
            <a:r>
              <a:rPr lang="id-ID" sz="3800" dirty="0">
                <a:latin typeface="Comic Sans MS" pitchFamily="66" charset="0"/>
              </a:rPr>
              <a:t>merupakan salah satu dari tiga festival terbesar di Kyoto bersama-sama dengan </a:t>
            </a:r>
            <a:endParaRPr lang="en-US" sz="3800" dirty="0" smtClean="0">
              <a:latin typeface="Comic Sans MS" pitchFamily="66" charset="0"/>
            </a:endParaRPr>
          </a:p>
          <a:p>
            <a:pPr lvl="0">
              <a:buNone/>
            </a:pPr>
            <a:r>
              <a:rPr lang="id-ID" sz="3800" u="sng" dirty="0" smtClean="0">
                <a:latin typeface="Comic Sans MS" pitchFamily="66" charset="0"/>
                <a:hlinkClick r:id="rId8" tooltip="Aoi Matsuri"/>
              </a:rPr>
              <a:t>Aoi </a:t>
            </a:r>
            <a:r>
              <a:rPr lang="id-ID" sz="3800" u="sng" dirty="0">
                <a:latin typeface="Comic Sans MS" pitchFamily="66" charset="0"/>
                <a:hlinkClick r:id="rId8" tooltip="Aoi Matsuri"/>
              </a:rPr>
              <a:t>Matsuri</a:t>
            </a:r>
            <a:r>
              <a:rPr lang="id-ID" sz="3800" dirty="0">
                <a:latin typeface="Comic Sans MS" pitchFamily="66" charset="0"/>
              </a:rPr>
              <a:t> (</a:t>
            </a:r>
            <a:r>
              <a:rPr lang="id-ID" sz="3800" u="sng" dirty="0">
                <a:latin typeface="Comic Sans MS" pitchFamily="66" charset="0"/>
                <a:hlinkClick r:id="rId9" tooltip="Kuil Kamowakeikazuchi (halaman belum tersedia)"/>
              </a:rPr>
              <a:t>kuil Kamowakeikazuchi</a:t>
            </a:r>
            <a:r>
              <a:rPr lang="id-ID" sz="3800" dirty="0">
                <a:latin typeface="Comic Sans MS" pitchFamily="66" charset="0"/>
              </a:rPr>
              <a:t> &amp; </a:t>
            </a:r>
            <a:r>
              <a:rPr lang="id-ID" sz="3800" u="sng" dirty="0">
                <a:latin typeface="Comic Sans MS" pitchFamily="66" charset="0"/>
                <a:hlinkClick r:id="rId10" tooltip="Kuil Kamomioya (halaman belum tersedia)"/>
              </a:rPr>
              <a:t>kuil Kamomioya</a:t>
            </a:r>
            <a:r>
              <a:rPr lang="id-ID" sz="3800" dirty="0">
                <a:latin typeface="Comic Sans MS" pitchFamily="66" charset="0"/>
              </a:rPr>
              <a:t>) dan </a:t>
            </a:r>
            <a:r>
              <a:rPr lang="id-ID" sz="3800" u="sng" dirty="0">
                <a:latin typeface="Comic Sans MS" pitchFamily="66" charset="0"/>
                <a:hlinkClick r:id="rId11" tooltip="Jidai Matsuri"/>
              </a:rPr>
              <a:t>Jidai Matsuri</a:t>
            </a:r>
            <a:r>
              <a:rPr lang="id-ID" sz="3800" dirty="0">
                <a:latin typeface="Comic Sans MS" pitchFamily="66" charset="0"/>
              </a:rPr>
              <a:t> (kuil </a:t>
            </a:r>
            <a:endParaRPr lang="en-US" sz="3800" dirty="0" smtClean="0">
              <a:latin typeface="Comic Sans MS" pitchFamily="66" charset="0"/>
            </a:endParaRPr>
          </a:p>
          <a:p>
            <a:pPr lvl="0">
              <a:buNone/>
            </a:pPr>
            <a:r>
              <a:rPr lang="id-ID" sz="3800" dirty="0" smtClean="0">
                <a:latin typeface="Comic Sans MS" pitchFamily="66" charset="0"/>
              </a:rPr>
              <a:t>Heianjingū</a:t>
            </a:r>
            <a:r>
              <a:rPr lang="id-ID" sz="3800" dirty="0">
                <a:latin typeface="Comic Sans MS" pitchFamily="66" charset="0"/>
              </a:rPr>
              <a:t>). Gion Matsuri juga diselenggarakan di beberapa tempat di Jepang oleh </a:t>
            </a:r>
            <a:endParaRPr lang="en-US" sz="3800" dirty="0" smtClean="0">
              <a:latin typeface="Comic Sans MS" pitchFamily="66" charset="0"/>
            </a:endParaRPr>
          </a:p>
          <a:p>
            <a:pPr lvl="0">
              <a:buNone/>
            </a:pPr>
            <a:r>
              <a:rPr lang="id-ID" sz="3800" dirty="0" smtClean="0">
                <a:latin typeface="Comic Sans MS" pitchFamily="66" charset="0"/>
              </a:rPr>
              <a:t>berbagai </a:t>
            </a:r>
            <a:r>
              <a:rPr lang="id-ID" sz="3800" dirty="0">
                <a:latin typeface="Comic Sans MS" pitchFamily="66" charset="0"/>
              </a:rPr>
              <a:t>kuil agama </a:t>
            </a:r>
            <a:r>
              <a:rPr lang="id-ID" sz="3800" u="sng" dirty="0">
                <a:latin typeface="Comic Sans MS" pitchFamily="66" charset="0"/>
                <a:hlinkClick r:id="rId12" tooltip="Shinto"/>
              </a:rPr>
              <a:t>Shintō</a:t>
            </a:r>
            <a:r>
              <a:rPr lang="id-ID" sz="3800" dirty="0">
                <a:latin typeface="Comic Sans MS" pitchFamily="66" charset="0"/>
              </a:rPr>
              <a:t> (</a:t>
            </a:r>
            <a:r>
              <a:rPr lang="id-ID" sz="3800" i="1" dirty="0">
                <a:latin typeface="Comic Sans MS" pitchFamily="66" charset="0"/>
              </a:rPr>
              <a:t>jinja</a:t>
            </a:r>
            <a:r>
              <a:rPr lang="id-ID" sz="3800" dirty="0">
                <a:latin typeface="Comic Sans MS" pitchFamily="66" charset="0"/>
              </a:rPr>
              <a:t>) yang menyandang sebutan kuil Gion (</a:t>
            </a:r>
            <a:r>
              <a:rPr lang="id-ID" sz="3800" i="1" dirty="0">
                <a:latin typeface="Comic Sans MS" pitchFamily="66" charset="0"/>
              </a:rPr>
              <a:t>gion-sha</a:t>
            </a:r>
            <a:r>
              <a:rPr lang="id-ID" sz="3800" dirty="0">
                <a:latin typeface="Comic Sans MS" pitchFamily="66" charset="0"/>
              </a:rPr>
              <a:t>). Di </a:t>
            </a:r>
            <a:endParaRPr lang="en-US" sz="3800" dirty="0" smtClean="0">
              <a:latin typeface="Comic Sans MS" pitchFamily="66" charset="0"/>
            </a:endParaRPr>
          </a:p>
          <a:p>
            <a:pPr lvl="0">
              <a:buNone/>
            </a:pPr>
            <a:r>
              <a:rPr lang="id-ID" sz="3800" dirty="0" smtClean="0">
                <a:latin typeface="Comic Sans MS" pitchFamily="66" charset="0"/>
              </a:rPr>
              <a:t>kota </a:t>
            </a:r>
            <a:r>
              <a:rPr lang="id-ID" sz="3800" u="sng" dirty="0">
                <a:latin typeface="Comic Sans MS" pitchFamily="66" charset="0"/>
                <a:hlinkClick r:id="rId13" tooltip="Fukuoka"/>
              </a:rPr>
              <a:t>Fukuoka</a:t>
            </a:r>
            <a:r>
              <a:rPr lang="id-ID" sz="3800" dirty="0">
                <a:latin typeface="Comic Sans MS" pitchFamily="66" charset="0"/>
              </a:rPr>
              <a:t> (</a:t>
            </a:r>
            <a:r>
              <a:rPr lang="id-ID" sz="3800" u="sng" dirty="0">
                <a:latin typeface="Comic Sans MS" pitchFamily="66" charset="0"/>
                <a:hlinkClick r:id="rId14" tooltip="Kyushu"/>
              </a:rPr>
              <a:t>Kyushu</a:t>
            </a:r>
            <a:r>
              <a:rPr lang="id-ID" sz="3800" dirty="0">
                <a:latin typeface="Comic Sans MS" pitchFamily="66" charset="0"/>
              </a:rPr>
              <a:t>) setiap tahunnya di bulan Juli juga diselenggarakan </a:t>
            </a:r>
            <a:r>
              <a:rPr lang="id-ID" sz="3800" u="sng" dirty="0">
                <a:latin typeface="Comic Sans MS" pitchFamily="66" charset="0"/>
                <a:hlinkClick r:id="rId15" tooltip="Hakata Gion Yamakasa (halaman belum tersedia)"/>
              </a:rPr>
              <a:t>Hakata Gion </a:t>
            </a:r>
            <a:endParaRPr lang="en-US" sz="3800" u="sng" dirty="0" smtClean="0">
              <a:latin typeface="Comic Sans MS" pitchFamily="66" charset="0"/>
              <a:hlinkClick r:id="rId15" tooltip="Hakata Gion Yamakasa (halaman belum tersedia)"/>
            </a:endParaRPr>
          </a:p>
          <a:p>
            <a:pPr lvl="0">
              <a:buNone/>
            </a:pPr>
            <a:r>
              <a:rPr lang="id-ID" sz="3800" u="sng" dirty="0" smtClean="0">
                <a:latin typeface="Comic Sans MS" pitchFamily="66" charset="0"/>
                <a:hlinkClick r:id="rId15" tooltip="Hakata Gion Yamakasa (halaman belum tersedia)"/>
              </a:rPr>
              <a:t>Yamakasa</a:t>
            </a:r>
            <a:r>
              <a:rPr lang="id-ID" sz="3800" dirty="0" smtClean="0">
                <a:latin typeface="Comic Sans MS" pitchFamily="66" charset="0"/>
              </a:rPr>
              <a:t>.</a:t>
            </a:r>
            <a:r>
              <a:rPr lang="id-ID" sz="3800" dirty="0">
                <a:latin typeface="Comic Sans MS" pitchFamily="66" charset="0"/>
              </a:rPr>
              <a:t> </a:t>
            </a:r>
            <a:endParaRPr lang="en-US" sz="3800" dirty="0">
              <a:latin typeface="Comic Sans MS" pitchFamily="66" charset="0"/>
            </a:endParaRPr>
          </a:p>
          <a:p>
            <a:endParaRPr lang="en-US" sz="3800" dirty="0">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a:latin typeface="Comic Sans MS" pitchFamily="66" charset="0"/>
              </a:rPr>
              <a:t>3. Macam Acara dalam Gion Matsuri</a:t>
            </a:r>
            <a:endParaRPr lang="en-US" sz="2800" dirty="0">
              <a:latin typeface="Comic Sans MS" pitchFamily="66" charset="0"/>
            </a:endParaRPr>
          </a:p>
        </p:txBody>
      </p:sp>
      <p:sp>
        <p:nvSpPr>
          <p:cNvPr id="3" name="Content Placeholder 2"/>
          <p:cNvSpPr>
            <a:spLocks noGrp="1"/>
          </p:cNvSpPr>
          <p:nvPr>
            <p:ph idx="1"/>
          </p:nvPr>
        </p:nvSpPr>
        <p:spPr/>
        <p:txBody>
          <a:bodyPr/>
          <a:lstStyle/>
          <a:p>
            <a:pPr>
              <a:buNone/>
            </a:pPr>
            <a:r>
              <a:rPr lang="id-ID" dirty="0"/>
              <a:t>a. Pameran peninggalan budaya</a:t>
            </a:r>
            <a:endParaRPr lang="en-US" dirty="0"/>
          </a:p>
          <a:p>
            <a:pPr>
              <a:buNone/>
            </a:pPr>
            <a:r>
              <a:rPr lang="id-ID" dirty="0"/>
              <a:t>b. Penjualan obral</a:t>
            </a:r>
            <a:endParaRPr lang="en-US" dirty="0"/>
          </a:p>
          <a:p>
            <a:pPr>
              <a:buNone/>
            </a:pPr>
            <a:r>
              <a:rPr lang="id-ID" dirty="0"/>
              <a:t>c. </a:t>
            </a:r>
            <a:r>
              <a:rPr lang="id-ID" dirty="0" smtClean="0"/>
              <a:t>Chigo</a:t>
            </a: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v"/>
            </a:pPr>
            <a:r>
              <a:rPr lang="id-ID" sz="2800" dirty="0" smtClean="0">
                <a:latin typeface="Comic Sans MS" pitchFamily="66" charset="0"/>
              </a:rPr>
              <a:t>Tenjin Matsuri</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lnSpcReduction="10000"/>
          </a:bodyPr>
          <a:lstStyle/>
          <a:p>
            <a:pPr>
              <a:buNone/>
            </a:pPr>
            <a:r>
              <a:rPr lang="id-ID" sz="2800" dirty="0" smtClean="0">
                <a:latin typeface="Comic Sans MS" pitchFamily="66" charset="0"/>
              </a:rPr>
              <a:t>1</a:t>
            </a:r>
            <a:r>
              <a:rPr lang="id-ID" sz="2800" dirty="0">
                <a:latin typeface="Comic Sans MS" pitchFamily="66" charset="0"/>
              </a:rPr>
              <a:t>. Sejarah</a:t>
            </a:r>
            <a:endParaRPr lang="en-US" sz="2800" dirty="0">
              <a:latin typeface="Comic Sans MS" pitchFamily="66" charset="0"/>
            </a:endParaRPr>
          </a:p>
          <a:p>
            <a:pPr>
              <a:buNone/>
            </a:pPr>
            <a:r>
              <a:rPr lang="en-US" sz="3300" dirty="0" smtClean="0">
                <a:latin typeface="Comic Sans MS" pitchFamily="66" charset="0"/>
              </a:rPr>
              <a:t>	</a:t>
            </a:r>
            <a:r>
              <a:rPr lang="id-ID" sz="2200" dirty="0" smtClean="0">
                <a:latin typeface="Comic Sans MS" pitchFamily="66" charset="0"/>
              </a:rPr>
              <a:t>Perayaan Tenjinmatsuri dimulai pada tanggal </a:t>
            </a:r>
            <a:r>
              <a:rPr lang="id-ID" sz="2200" u="sng" dirty="0" smtClean="0">
                <a:latin typeface="Comic Sans MS" pitchFamily="66" charset="0"/>
                <a:hlinkClick r:id="rId2" tooltip="1 Juni"/>
              </a:rPr>
              <a:t>1 Juni</a:t>
            </a:r>
            <a:r>
              <a:rPr lang="id-ID" sz="2200" dirty="0" smtClean="0">
                <a:latin typeface="Comic Sans MS" pitchFamily="66" charset="0"/>
              </a:rPr>
              <a:t> </a:t>
            </a:r>
            <a:endParaRPr lang="en-US" sz="2200" dirty="0" smtClean="0">
              <a:latin typeface="Comic Sans MS" pitchFamily="66" charset="0"/>
            </a:endParaRPr>
          </a:p>
          <a:p>
            <a:pPr>
              <a:buNone/>
            </a:pPr>
            <a:r>
              <a:rPr lang="id-ID" sz="2200" dirty="0" smtClean="0">
                <a:latin typeface="Comic Sans MS" pitchFamily="66" charset="0"/>
              </a:rPr>
              <a:t>tahun </a:t>
            </a:r>
            <a:r>
              <a:rPr lang="id-ID" sz="2200" u="sng" dirty="0" smtClean="0">
                <a:latin typeface="Comic Sans MS" pitchFamily="66" charset="0"/>
                <a:hlinkClick r:id="rId3" tooltip="951"/>
              </a:rPr>
              <a:t>951</a:t>
            </a:r>
            <a:r>
              <a:rPr lang="id-ID" sz="2200" dirty="0" smtClean="0">
                <a:latin typeface="Comic Sans MS" pitchFamily="66" charset="0"/>
              </a:rPr>
              <a:t>. Pada saat itu, perayaan dibuka dengan ritual </a:t>
            </a:r>
            <a:endParaRPr lang="en-US" sz="2200" dirty="0" smtClean="0">
              <a:latin typeface="Comic Sans MS" pitchFamily="66" charset="0"/>
            </a:endParaRPr>
          </a:p>
          <a:p>
            <a:pPr>
              <a:buNone/>
            </a:pPr>
            <a:r>
              <a:rPr lang="id-ID" sz="2200" dirty="0" smtClean="0">
                <a:latin typeface="Comic Sans MS" pitchFamily="66" charset="0"/>
              </a:rPr>
              <a:t>menghanyutkan </a:t>
            </a:r>
            <a:r>
              <a:rPr lang="id-ID" sz="2200" i="1" dirty="0" smtClean="0">
                <a:latin typeface="Comic Sans MS" pitchFamily="66" charset="0"/>
              </a:rPr>
              <a:t>kamihoko</a:t>
            </a:r>
            <a:r>
              <a:rPr lang="id-ID" sz="2200" dirty="0" smtClean="0">
                <a:latin typeface="Comic Sans MS" pitchFamily="66" charset="0"/>
              </a:rPr>
              <a:t> (pedang dengan mata di kedua </a:t>
            </a:r>
            <a:endParaRPr lang="en-US" sz="2200" dirty="0" smtClean="0">
              <a:latin typeface="Comic Sans MS" pitchFamily="66" charset="0"/>
            </a:endParaRPr>
          </a:p>
          <a:p>
            <a:pPr>
              <a:buNone/>
            </a:pPr>
            <a:r>
              <a:rPr lang="id-ID" sz="2200" dirty="0" smtClean="0">
                <a:latin typeface="Comic Sans MS" pitchFamily="66" charset="0"/>
              </a:rPr>
              <a:t>sisi) di sungai Ōkawa. Lokasi perayaan ditentukan </a:t>
            </a:r>
            <a:endParaRPr lang="en-US" sz="2200" dirty="0" smtClean="0">
              <a:latin typeface="Comic Sans MS" pitchFamily="66" charset="0"/>
            </a:endParaRPr>
          </a:p>
          <a:p>
            <a:pPr>
              <a:buNone/>
            </a:pPr>
            <a:r>
              <a:rPr lang="id-ID" sz="2200" dirty="0" smtClean="0">
                <a:latin typeface="Comic Sans MS" pitchFamily="66" charset="0"/>
              </a:rPr>
              <a:t>berdasarkan tempat tersangkutnya </a:t>
            </a:r>
            <a:r>
              <a:rPr lang="id-ID" sz="2200" i="1" dirty="0" smtClean="0">
                <a:latin typeface="Comic Sans MS" pitchFamily="66" charset="0"/>
              </a:rPr>
              <a:t>kamihoko</a:t>
            </a:r>
            <a:r>
              <a:rPr lang="id-ID" sz="2200" dirty="0" smtClean="0">
                <a:latin typeface="Comic Sans MS" pitchFamily="66" charset="0"/>
              </a:rPr>
              <a:t> yang </a:t>
            </a:r>
            <a:endParaRPr lang="en-US" sz="2200" dirty="0" smtClean="0">
              <a:latin typeface="Comic Sans MS" pitchFamily="66" charset="0"/>
            </a:endParaRPr>
          </a:p>
          <a:p>
            <a:pPr>
              <a:buNone/>
            </a:pPr>
            <a:r>
              <a:rPr lang="id-ID" sz="2200" dirty="0" smtClean="0">
                <a:latin typeface="Comic Sans MS" pitchFamily="66" charset="0"/>
              </a:rPr>
              <a:t>dihanyutkan air sungai. Penghanyutan </a:t>
            </a:r>
            <a:r>
              <a:rPr lang="id-ID" sz="2200" i="1" dirty="0" smtClean="0">
                <a:latin typeface="Comic Sans MS" pitchFamily="66" charset="0"/>
              </a:rPr>
              <a:t>kamihoko</a:t>
            </a:r>
            <a:r>
              <a:rPr lang="id-ID" sz="2200" dirty="0" smtClean="0">
                <a:latin typeface="Comic Sans MS" pitchFamily="66" charset="0"/>
              </a:rPr>
              <a:t> </a:t>
            </a:r>
            <a:endParaRPr lang="en-US" sz="2200" dirty="0" smtClean="0">
              <a:latin typeface="Comic Sans MS" pitchFamily="66" charset="0"/>
            </a:endParaRPr>
          </a:p>
          <a:p>
            <a:pPr>
              <a:buNone/>
            </a:pPr>
            <a:r>
              <a:rPr lang="id-ID" sz="2200" dirty="0" smtClean="0">
                <a:latin typeface="Comic Sans MS" pitchFamily="66" charset="0"/>
              </a:rPr>
              <a:t>merupakan asal-usul ritual Hokonagashi yang dilakukan </a:t>
            </a:r>
            <a:endParaRPr lang="en-US" sz="2200" dirty="0" smtClean="0">
              <a:latin typeface="Comic Sans MS" pitchFamily="66" charset="0"/>
            </a:endParaRPr>
          </a:p>
          <a:p>
            <a:pPr>
              <a:buNone/>
            </a:pPr>
            <a:r>
              <a:rPr lang="id-ID" sz="2200" dirty="0" smtClean="0">
                <a:latin typeface="Comic Sans MS" pitchFamily="66" charset="0"/>
              </a:rPr>
              <a:t>sampai sekarang ini. Puncak perayaan berupa prosesi perahu </a:t>
            </a:r>
            <a:endParaRPr lang="en-US" sz="2200" dirty="0" smtClean="0">
              <a:latin typeface="Comic Sans MS" pitchFamily="66" charset="0"/>
            </a:endParaRPr>
          </a:p>
          <a:p>
            <a:pPr>
              <a:buNone/>
            </a:pPr>
            <a:r>
              <a:rPr lang="id-ID" sz="2200" dirty="0" smtClean="0">
                <a:latin typeface="Comic Sans MS" pitchFamily="66" charset="0"/>
              </a:rPr>
              <a:t>berasal dari ritual Hokonagashi yang menentukan lokasi </a:t>
            </a:r>
            <a:endParaRPr lang="en-US" sz="2200" dirty="0" smtClean="0">
              <a:latin typeface="Comic Sans MS" pitchFamily="66" charset="0"/>
            </a:endParaRPr>
          </a:p>
          <a:p>
            <a:pPr>
              <a:buNone/>
            </a:pPr>
            <a:r>
              <a:rPr lang="id-ID" sz="2200" dirty="0" smtClean="0">
                <a:latin typeface="Comic Sans MS" pitchFamily="66" charset="0"/>
              </a:rPr>
              <a:t>perayaan di tengah sungai.</a:t>
            </a:r>
            <a:endParaRPr lang="en-US" sz="2200" dirty="0">
              <a:latin typeface="Comic Sans MS"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Comic Sans MS" pitchFamily="66" charset="0"/>
              </a:rPr>
              <a:t>2. </a:t>
            </a:r>
            <a:r>
              <a:rPr lang="id-ID" sz="2800" dirty="0" smtClean="0">
                <a:latin typeface="Comic Sans MS" pitchFamily="66" charset="0"/>
              </a:rPr>
              <a:t>Pengertian</a:t>
            </a:r>
            <a:r>
              <a:rPr lang="en-US" sz="2800" dirty="0" smtClean="0">
                <a:latin typeface="Comic Sans MS" pitchFamily="66" charset="0"/>
              </a:rPr>
              <a:t/>
            </a:r>
            <a:br>
              <a:rPr lang="en-US" sz="2800" dirty="0" smtClean="0">
                <a:latin typeface="Comic Sans MS" pitchFamily="66" charset="0"/>
              </a:rPr>
            </a:br>
            <a:endParaRPr lang="en-US" sz="2800" dirty="0">
              <a:latin typeface="Comic Sans MS" pitchFamily="66" charset="0"/>
            </a:endParaRPr>
          </a:p>
        </p:txBody>
      </p:sp>
      <p:sp>
        <p:nvSpPr>
          <p:cNvPr id="3" name="Content Placeholder 2"/>
          <p:cNvSpPr>
            <a:spLocks noGrp="1"/>
          </p:cNvSpPr>
          <p:nvPr>
            <p:ph idx="1"/>
          </p:nvPr>
        </p:nvSpPr>
        <p:spPr/>
        <p:txBody>
          <a:bodyPr>
            <a:normAutofit lnSpcReduction="10000"/>
          </a:bodyPr>
          <a:lstStyle/>
          <a:p>
            <a:pPr>
              <a:buNone/>
            </a:pPr>
            <a:r>
              <a:rPr lang="en-US" sz="3000" b="1" dirty="0" smtClean="0">
                <a:latin typeface="Comic Sans MS" pitchFamily="66" charset="0"/>
              </a:rPr>
              <a:t>	</a:t>
            </a:r>
            <a:r>
              <a:rPr lang="id-ID" sz="2400" b="1" dirty="0" smtClean="0">
                <a:latin typeface="Comic Sans MS" pitchFamily="66" charset="0"/>
              </a:rPr>
              <a:t>Tenjinmatsuri</a:t>
            </a:r>
            <a:r>
              <a:rPr lang="id-ID" sz="2400" dirty="0" smtClean="0">
                <a:latin typeface="Comic Sans MS" pitchFamily="66" charset="0"/>
              </a:rPr>
              <a:t> </a:t>
            </a:r>
            <a:r>
              <a:rPr lang="id-ID" sz="2400" dirty="0">
                <a:latin typeface="Comic Sans MS" pitchFamily="66" charset="0"/>
              </a:rPr>
              <a:t>adalah festival tahunan (</a:t>
            </a:r>
            <a:r>
              <a:rPr lang="id-ID" sz="2400" u="sng" dirty="0">
                <a:latin typeface="Comic Sans MS" pitchFamily="66" charset="0"/>
                <a:hlinkClick r:id="rId2" tooltip="Matsuri"/>
              </a:rPr>
              <a:t>matsuri</a:t>
            </a:r>
            <a:r>
              <a:rPr lang="id-ID" sz="2400" dirty="0">
                <a:latin typeface="Comic Sans MS" pitchFamily="66" charset="0"/>
              </a:rPr>
              <a:t>) </a:t>
            </a:r>
            <a:endParaRPr lang="en-US" sz="2400" dirty="0" smtClean="0">
              <a:latin typeface="Comic Sans MS" pitchFamily="66" charset="0"/>
            </a:endParaRPr>
          </a:p>
          <a:p>
            <a:pPr>
              <a:buNone/>
            </a:pPr>
            <a:r>
              <a:rPr lang="id-ID" sz="2400" dirty="0" smtClean="0">
                <a:latin typeface="Comic Sans MS" pitchFamily="66" charset="0"/>
              </a:rPr>
              <a:t>yang </a:t>
            </a:r>
            <a:r>
              <a:rPr lang="id-ID" sz="2400" dirty="0">
                <a:latin typeface="Comic Sans MS" pitchFamily="66" charset="0"/>
              </a:rPr>
              <a:t>diselenggarakan di kota </a:t>
            </a:r>
            <a:r>
              <a:rPr lang="id-ID" sz="2400" u="sng" dirty="0">
                <a:latin typeface="Comic Sans MS" pitchFamily="66" charset="0"/>
                <a:hlinkClick r:id="rId3" tooltip="Osaka"/>
              </a:rPr>
              <a:t>Osaka</a:t>
            </a:r>
            <a:r>
              <a:rPr lang="id-ID" sz="2400" dirty="0">
                <a:latin typeface="Comic Sans MS" pitchFamily="66" charset="0"/>
              </a:rPr>
              <a:t> oleh kuil </a:t>
            </a:r>
            <a:endParaRPr lang="en-US" sz="2400" dirty="0" smtClean="0">
              <a:latin typeface="Comic Sans MS" pitchFamily="66" charset="0"/>
            </a:endParaRPr>
          </a:p>
          <a:p>
            <a:pPr>
              <a:buNone/>
            </a:pPr>
            <a:r>
              <a:rPr lang="id-ID" sz="2400" u="sng" dirty="0" smtClean="0">
                <a:latin typeface="Comic Sans MS" pitchFamily="66" charset="0"/>
                <a:hlinkClick r:id="rId4" tooltip="Osaka Temmangu"/>
              </a:rPr>
              <a:t>Osaka </a:t>
            </a:r>
            <a:r>
              <a:rPr lang="id-ID" sz="2400" u="sng" dirty="0">
                <a:latin typeface="Comic Sans MS" pitchFamily="66" charset="0"/>
                <a:hlinkClick r:id="rId4" tooltip="Osaka Temmangu"/>
              </a:rPr>
              <a:t>Temmangu</a:t>
            </a:r>
            <a:r>
              <a:rPr lang="id-ID" sz="2400" dirty="0">
                <a:latin typeface="Comic Sans MS" pitchFamily="66" charset="0"/>
              </a:rPr>
              <a:t> pada tanggal </a:t>
            </a:r>
            <a:r>
              <a:rPr lang="id-ID" sz="2400" u="sng" dirty="0">
                <a:latin typeface="Comic Sans MS" pitchFamily="66" charset="0"/>
                <a:hlinkClick r:id="rId5" tooltip="24 Juli"/>
              </a:rPr>
              <a:t>24 Juli</a:t>
            </a:r>
            <a:r>
              <a:rPr lang="id-ID" sz="2400" dirty="0">
                <a:latin typeface="Comic Sans MS" pitchFamily="66" charset="0"/>
              </a:rPr>
              <a:t> dan </a:t>
            </a:r>
            <a:r>
              <a:rPr lang="id-ID" sz="2400" u="sng" dirty="0">
                <a:latin typeface="Comic Sans MS" pitchFamily="66" charset="0"/>
                <a:hlinkClick r:id="rId6" tooltip="25 Juli"/>
              </a:rPr>
              <a:t>25 </a:t>
            </a:r>
            <a:endParaRPr lang="en-US" sz="2400" u="sng" dirty="0" smtClean="0">
              <a:latin typeface="Comic Sans MS" pitchFamily="66" charset="0"/>
              <a:hlinkClick r:id="rId6" tooltip="25 Juli"/>
            </a:endParaRPr>
          </a:p>
          <a:p>
            <a:pPr>
              <a:buNone/>
            </a:pPr>
            <a:r>
              <a:rPr lang="id-ID" sz="2400" u="sng" dirty="0" smtClean="0">
                <a:latin typeface="Comic Sans MS" pitchFamily="66" charset="0"/>
                <a:hlinkClick r:id="rId6" tooltip="25 Juli"/>
              </a:rPr>
              <a:t>Juli</a:t>
            </a:r>
            <a:r>
              <a:rPr lang="id-ID" sz="2400" dirty="0">
                <a:latin typeface="Comic Sans MS" pitchFamily="66" charset="0"/>
              </a:rPr>
              <a:t>. Pembukaan festival (</a:t>
            </a:r>
            <a:r>
              <a:rPr lang="id-ID" sz="2400" i="1" dirty="0">
                <a:latin typeface="Comic Sans MS" pitchFamily="66" charset="0"/>
              </a:rPr>
              <a:t>yomiya</a:t>
            </a:r>
            <a:r>
              <a:rPr lang="id-ID" sz="2400" dirty="0">
                <a:latin typeface="Comic Sans MS" pitchFamily="66" charset="0"/>
              </a:rPr>
              <a:t>) </a:t>
            </a:r>
            <a:endParaRPr lang="en-US" sz="2400" dirty="0" smtClean="0">
              <a:latin typeface="Comic Sans MS" pitchFamily="66" charset="0"/>
            </a:endParaRPr>
          </a:p>
          <a:p>
            <a:pPr>
              <a:buNone/>
            </a:pPr>
            <a:r>
              <a:rPr lang="id-ID" sz="2400" dirty="0" smtClean="0">
                <a:latin typeface="Comic Sans MS" pitchFamily="66" charset="0"/>
              </a:rPr>
              <a:t>diselenggarakan </a:t>
            </a:r>
            <a:r>
              <a:rPr lang="id-ID" sz="2400" dirty="0">
                <a:latin typeface="Comic Sans MS" pitchFamily="66" charset="0"/>
              </a:rPr>
              <a:t>tanggal 24 Juli, sedangkan puncak </a:t>
            </a:r>
            <a:endParaRPr lang="en-US" sz="2400" dirty="0" smtClean="0">
              <a:latin typeface="Comic Sans MS" pitchFamily="66" charset="0"/>
            </a:endParaRPr>
          </a:p>
          <a:p>
            <a:pPr>
              <a:buNone/>
            </a:pPr>
            <a:r>
              <a:rPr lang="id-ID" sz="2400" dirty="0" smtClean="0">
                <a:latin typeface="Comic Sans MS" pitchFamily="66" charset="0"/>
              </a:rPr>
              <a:t>perayaan </a:t>
            </a:r>
            <a:r>
              <a:rPr lang="id-ID" sz="2400" dirty="0">
                <a:latin typeface="Comic Sans MS" pitchFamily="66" charset="0"/>
              </a:rPr>
              <a:t>berupa prosesi darat (</a:t>
            </a:r>
            <a:r>
              <a:rPr lang="id-ID" sz="2400" i="1" dirty="0">
                <a:latin typeface="Comic Sans MS" pitchFamily="66" charset="0"/>
              </a:rPr>
              <a:t>riku togyo</a:t>
            </a:r>
            <a:r>
              <a:rPr lang="id-ID" sz="2400" dirty="0">
                <a:latin typeface="Comic Sans MS" pitchFamily="66" charset="0"/>
              </a:rPr>
              <a:t>) dan </a:t>
            </a:r>
            <a:endParaRPr lang="en-US" sz="2400" dirty="0" smtClean="0">
              <a:latin typeface="Comic Sans MS" pitchFamily="66" charset="0"/>
            </a:endParaRPr>
          </a:p>
          <a:p>
            <a:pPr>
              <a:buNone/>
            </a:pPr>
            <a:r>
              <a:rPr lang="id-ID" sz="2400" dirty="0" smtClean="0">
                <a:latin typeface="Comic Sans MS" pitchFamily="66" charset="0"/>
              </a:rPr>
              <a:t>prosesi </a:t>
            </a:r>
            <a:r>
              <a:rPr lang="id-ID" sz="2400" dirty="0">
                <a:latin typeface="Comic Sans MS" pitchFamily="66" charset="0"/>
              </a:rPr>
              <a:t>perahu (</a:t>
            </a:r>
            <a:r>
              <a:rPr lang="id-ID" sz="2400" i="1" dirty="0">
                <a:latin typeface="Comic Sans MS" pitchFamily="66" charset="0"/>
              </a:rPr>
              <a:t>funa togyo</a:t>
            </a:r>
            <a:r>
              <a:rPr lang="id-ID" sz="2400" dirty="0">
                <a:latin typeface="Comic Sans MS" pitchFamily="66" charset="0"/>
              </a:rPr>
              <a:t>) dilangsungkan pada </a:t>
            </a:r>
            <a:endParaRPr lang="en-US" sz="2400" dirty="0" smtClean="0">
              <a:latin typeface="Comic Sans MS" pitchFamily="66" charset="0"/>
            </a:endParaRPr>
          </a:p>
          <a:p>
            <a:pPr>
              <a:buNone/>
            </a:pPr>
            <a:r>
              <a:rPr lang="id-ID" sz="2400" dirty="0" smtClean="0">
                <a:latin typeface="Comic Sans MS" pitchFamily="66" charset="0"/>
              </a:rPr>
              <a:t>tanggal </a:t>
            </a:r>
            <a:r>
              <a:rPr lang="id-ID" sz="2400" dirty="0">
                <a:latin typeface="Comic Sans MS" pitchFamily="66" charset="0"/>
              </a:rPr>
              <a:t>25 Juli. </a:t>
            </a:r>
            <a:r>
              <a:rPr lang="id-ID" sz="2400" u="sng" dirty="0">
                <a:latin typeface="Comic Sans MS" pitchFamily="66" charset="0"/>
                <a:hlinkClick r:id="rId7" tooltip="Sungai Okawa (halaman belum tersedia)"/>
              </a:rPr>
              <a:t>Sungai Ōkawa</a:t>
            </a:r>
            <a:r>
              <a:rPr lang="id-ID" sz="2400" dirty="0">
                <a:latin typeface="Comic Sans MS" pitchFamily="66" charset="0"/>
              </a:rPr>
              <a:t> yang berada di tengah </a:t>
            </a:r>
            <a:endParaRPr lang="en-US" sz="2400" dirty="0" smtClean="0">
              <a:latin typeface="Comic Sans MS" pitchFamily="66" charset="0"/>
            </a:endParaRPr>
          </a:p>
          <a:p>
            <a:pPr>
              <a:buNone/>
            </a:pPr>
            <a:r>
              <a:rPr lang="id-ID" sz="2400" dirty="0" smtClean="0">
                <a:latin typeface="Comic Sans MS" pitchFamily="66" charset="0"/>
              </a:rPr>
              <a:t>kota </a:t>
            </a:r>
            <a:r>
              <a:rPr lang="id-ID" sz="2400" dirty="0">
                <a:latin typeface="Comic Sans MS" pitchFamily="66" charset="0"/>
              </a:rPr>
              <a:t>Osaka dipenuhi lebih dari 100 perahu yang </a:t>
            </a:r>
            <a:endParaRPr lang="en-US" sz="2400" dirty="0" smtClean="0">
              <a:latin typeface="Comic Sans MS" pitchFamily="66" charset="0"/>
            </a:endParaRPr>
          </a:p>
          <a:p>
            <a:pPr>
              <a:buNone/>
            </a:pPr>
            <a:r>
              <a:rPr lang="id-ID" sz="2400" dirty="0" smtClean="0">
                <a:latin typeface="Comic Sans MS" pitchFamily="66" charset="0"/>
              </a:rPr>
              <a:t>melakukan </a:t>
            </a:r>
            <a:r>
              <a:rPr lang="id-ID" sz="2400" dirty="0">
                <a:latin typeface="Comic Sans MS" pitchFamily="66" charset="0"/>
              </a:rPr>
              <a:t>prosesi dan dimeriahkan dengan pesta </a:t>
            </a:r>
            <a:endParaRPr lang="en-US" sz="2400" dirty="0" smtClean="0">
              <a:latin typeface="Comic Sans MS" pitchFamily="66" charset="0"/>
            </a:endParaRPr>
          </a:p>
          <a:p>
            <a:pPr>
              <a:buNone/>
            </a:pPr>
            <a:r>
              <a:rPr lang="id-ID" sz="2400" u="sng" dirty="0" smtClean="0">
                <a:latin typeface="Comic Sans MS" pitchFamily="66" charset="0"/>
                <a:hlinkClick r:id="rId8" tooltip="Kembang api"/>
              </a:rPr>
              <a:t>kembang </a:t>
            </a:r>
            <a:r>
              <a:rPr lang="id-ID" sz="2400" u="sng" dirty="0">
                <a:latin typeface="Comic Sans MS" pitchFamily="66" charset="0"/>
                <a:hlinkClick r:id="rId8" tooltip="Kembang api"/>
              </a:rPr>
              <a:t>api</a:t>
            </a:r>
            <a:r>
              <a:rPr lang="id-ID" sz="2400" dirty="0">
                <a:latin typeface="Comic Sans MS" pitchFamily="66" charset="0"/>
              </a:rPr>
              <a:t>.</a:t>
            </a:r>
            <a:endParaRPr lang="en-US" sz="2400" dirty="0">
              <a:latin typeface="Comic Sans MS"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100" dirty="0" smtClean="0">
                <a:latin typeface="Comic Sans MS" pitchFamily="66" charset="0"/>
              </a:rPr>
              <a:t>3. Macam Acara dalam Tenjin Matsuri</a:t>
            </a:r>
            <a:r>
              <a:rPr lang="id-ID" b="1"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id-ID" sz="2000" dirty="0" smtClean="0">
                <a:latin typeface="Comic Sans MS" pitchFamily="66" charset="0"/>
              </a:rPr>
              <a:t>a.</a:t>
            </a:r>
            <a:r>
              <a:rPr lang="en-US" sz="2000" dirty="0" smtClean="0">
                <a:latin typeface="Comic Sans MS" pitchFamily="66" charset="0"/>
              </a:rPr>
              <a:t> </a:t>
            </a:r>
            <a:r>
              <a:rPr lang="id-ID" sz="2000" dirty="0" smtClean="0">
                <a:latin typeface="Comic Sans MS" pitchFamily="66" charset="0"/>
              </a:rPr>
              <a:t>24-25 </a:t>
            </a:r>
            <a:r>
              <a:rPr lang="id-ID" sz="2000" dirty="0">
                <a:latin typeface="Comic Sans MS" pitchFamily="66" charset="0"/>
              </a:rPr>
              <a:t>Juli </a:t>
            </a:r>
            <a:r>
              <a:rPr lang="id-ID" sz="2000" i="1" dirty="0">
                <a:latin typeface="Comic Sans MS" pitchFamily="66" charset="0"/>
              </a:rPr>
              <a:t>Moyo-oshidaiko</a:t>
            </a:r>
            <a:endParaRPr lang="en-US" sz="2000" dirty="0" smtClean="0">
              <a:latin typeface="Comic Sans MS" pitchFamily="66" charset="0"/>
            </a:endParaRPr>
          </a:p>
          <a:p>
            <a:pPr lvl="0">
              <a:buNone/>
            </a:pPr>
            <a:r>
              <a:rPr lang="en-US" sz="2000" dirty="0" smtClean="0">
                <a:latin typeface="Comic Sans MS" pitchFamily="66" charset="0"/>
              </a:rPr>
              <a:t>b. </a:t>
            </a:r>
            <a:r>
              <a:rPr lang="id-ID" sz="2000" dirty="0" smtClean="0">
                <a:latin typeface="Comic Sans MS" pitchFamily="66" charset="0"/>
              </a:rPr>
              <a:t>24-25 </a:t>
            </a:r>
            <a:r>
              <a:rPr lang="id-ID" sz="2000" dirty="0">
                <a:latin typeface="Comic Sans MS" pitchFamily="66" charset="0"/>
              </a:rPr>
              <a:t>Juli </a:t>
            </a:r>
            <a:r>
              <a:rPr lang="id-ID" sz="2000" i="1" dirty="0">
                <a:latin typeface="Comic Sans MS" pitchFamily="66" charset="0"/>
              </a:rPr>
              <a:t>Ryū-odori</a:t>
            </a:r>
            <a:r>
              <a:rPr lang="id-ID" sz="2000" dirty="0">
                <a:latin typeface="Comic Sans MS" pitchFamily="66" charset="0"/>
              </a:rPr>
              <a:t> (tari naga)</a:t>
            </a:r>
            <a:endParaRPr lang="en-US" sz="2000" dirty="0">
              <a:latin typeface="Comic Sans MS" pitchFamily="66" charset="0"/>
            </a:endParaRPr>
          </a:p>
          <a:p>
            <a:pPr lvl="0">
              <a:buNone/>
            </a:pPr>
            <a:r>
              <a:rPr lang="en-US" sz="2000" dirty="0" smtClean="0">
                <a:latin typeface="Comic Sans MS" pitchFamily="66" charset="0"/>
              </a:rPr>
              <a:t>c. </a:t>
            </a:r>
            <a:r>
              <a:rPr lang="id-ID" sz="2000" dirty="0" smtClean="0">
                <a:latin typeface="Comic Sans MS" pitchFamily="66" charset="0"/>
              </a:rPr>
              <a:t>23 </a:t>
            </a:r>
            <a:r>
              <a:rPr lang="id-ID" sz="2000" dirty="0">
                <a:latin typeface="Comic Sans MS" pitchFamily="66" charset="0"/>
              </a:rPr>
              <a:t>Juli </a:t>
            </a:r>
            <a:r>
              <a:rPr lang="id-ID" sz="2000" i="1" dirty="0">
                <a:latin typeface="Comic Sans MS" pitchFamily="66" charset="0"/>
              </a:rPr>
              <a:t>Girl Mikoshi</a:t>
            </a:r>
            <a:endParaRPr lang="en-US" sz="2000" dirty="0">
              <a:latin typeface="Comic Sans MS" pitchFamily="66" charset="0"/>
            </a:endParaRPr>
          </a:p>
          <a:p>
            <a:pPr lvl="0">
              <a:buNone/>
            </a:pPr>
            <a:r>
              <a:rPr lang="en-US" sz="2000" dirty="0" smtClean="0">
                <a:latin typeface="Comic Sans MS" pitchFamily="66" charset="0"/>
              </a:rPr>
              <a:t>d. </a:t>
            </a:r>
            <a:r>
              <a:rPr lang="id-ID" sz="2000" dirty="0" smtClean="0">
                <a:latin typeface="Comic Sans MS" pitchFamily="66" charset="0"/>
              </a:rPr>
              <a:t>24 </a:t>
            </a:r>
            <a:r>
              <a:rPr lang="id-ID" sz="2000" dirty="0">
                <a:latin typeface="Comic Sans MS" pitchFamily="66" charset="0"/>
              </a:rPr>
              <a:t>Juli </a:t>
            </a:r>
            <a:r>
              <a:rPr lang="id-ID" sz="2000" i="1" dirty="0">
                <a:latin typeface="Comic Sans MS" pitchFamily="66" charset="0"/>
              </a:rPr>
              <a:t>Jidosha Togyo</a:t>
            </a:r>
            <a:endParaRPr lang="en-US" sz="2000" dirty="0">
              <a:latin typeface="Comic Sans MS" pitchFamily="66" charset="0"/>
            </a:endParaRPr>
          </a:p>
          <a:p>
            <a:endParaRPr lang="en-US" sz="2000" dirty="0">
              <a:latin typeface="Comic Sans MS" pitchFamily="66"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a:r>
              <a:rPr lang="id-ID" sz="2800" b="1" dirty="0">
                <a:latin typeface="Comic Sans MS" pitchFamily="66" charset="0"/>
              </a:rPr>
              <a:t>Kesimpulan</a:t>
            </a:r>
            <a:r>
              <a:rPr lang="en-US" sz="2800" dirty="0">
                <a:latin typeface="Comic Sans MS" pitchFamily="66" charset="0"/>
              </a:rPr>
              <a:t/>
            </a:r>
            <a:br>
              <a:rPr lang="en-US" sz="2800" dirty="0">
                <a:latin typeface="Comic Sans MS" pitchFamily="66" charset="0"/>
              </a:rPr>
            </a:br>
            <a:r>
              <a:rPr lang="id-ID" sz="2000" b="1" dirty="0"/>
              <a:t> </a:t>
            </a:r>
            <a:r>
              <a:rPr lang="en-US" sz="1400" dirty="0"/>
              <a:t/>
            </a:r>
            <a:br>
              <a:rPr lang="en-US" sz="1400" dirty="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latin typeface="Comic Sans MS" pitchFamily="66" charset="0"/>
              </a:rPr>
              <a:t>	</a:t>
            </a:r>
            <a:r>
              <a:rPr lang="id-ID" dirty="0" smtClean="0">
                <a:latin typeface="Comic Sans MS" pitchFamily="66" charset="0"/>
              </a:rPr>
              <a:t>Secara </a:t>
            </a:r>
            <a:r>
              <a:rPr lang="id-ID" dirty="0">
                <a:latin typeface="Comic Sans MS" pitchFamily="66" charset="0"/>
              </a:rPr>
              <a:t>keseluruhan dapat disimpulkan bahwa matsuri mempunyai </a:t>
            </a:r>
            <a:endParaRPr lang="en-US" dirty="0" smtClean="0">
              <a:latin typeface="Comic Sans MS" pitchFamily="66" charset="0"/>
            </a:endParaRPr>
          </a:p>
          <a:p>
            <a:pPr>
              <a:buNone/>
            </a:pPr>
            <a:r>
              <a:rPr lang="id-ID" dirty="0" smtClean="0">
                <a:latin typeface="Comic Sans MS" pitchFamily="66" charset="0"/>
              </a:rPr>
              <a:t>makna </a:t>
            </a:r>
            <a:r>
              <a:rPr lang="id-ID" dirty="0">
                <a:latin typeface="Comic Sans MS" pitchFamily="66" charset="0"/>
              </a:rPr>
              <a:t>yang sangat penting dalam kehidupan masyarakat dan </a:t>
            </a:r>
            <a:endParaRPr lang="en-US" dirty="0" smtClean="0">
              <a:latin typeface="Comic Sans MS" pitchFamily="66" charset="0"/>
            </a:endParaRPr>
          </a:p>
          <a:p>
            <a:pPr>
              <a:buNone/>
            </a:pPr>
            <a:r>
              <a:rPr lang="id-ID" dirty="0" smtClean="0">
                <a:latin typeface="Comic Sans MS" pitchFamily="66" charset="0"/>
              </a:rPr>
              <a:t>kebudayaan </a:t>
            </a:r>
            <a:r>
              <a:rPr lang="id-ID" dirty="0">
                <a:latin typeface="Comic Sans MS" pitchFamily="66" charset="0"/>
              </a:rPr>
              <a:t>Jepang. Matsuri dilaksanakan sebagai keinginan manusia </a:t>
            </a:r>
            <a:endParaRPr lang="en-US" dirty="0" smtClean="0">
              <a:latin typeface="Comic Sans MS" pitchFamily="66" charset="0"/>
            </a:endParaRPr>
          </a:p>
          <a:p>
            <a:pPr>
              <a:buNone/>
            </a:pPr>
            <a:r>
              <a:rPr lang="id-ID" dirty="0" smtClean="0">
                <a:latin typeface="Comic Sans MS" pitchFamily="66" charset="0"/>
              </a:rPr>
              <a:t>untuk </a:t>
            </a:r>
            <a:r>
              <a:rPr lang="id-ID" dirty="0">
                <a:latin typeface="Comic Sans MS" pitchFamily="66" charset="0"/>
              </a:rPr>
              <a:t>memohon perlindungan dan berkat dari dewa, tetapi matsuri </a:t>
            </a:r>
            <a:endParaRPr lang="en-US" dirty="0" smtClean="0">
              <a:latin typeface="Comic Sans MS" pitchFamily="66" charset="0"/>
            </a:endParaRPr>
          </a:p>
          <a:p>
            <a:pPr>
              <a:buNone/>
            </a:pPr>
            <a:r>
              <a:rPr lang="id-ID" dirty="0" smtClean="0">
                <a:latin typeface="Comic Sans MS" pitchFamily="66" charset="0"/>
              </a:rPr>
              <a:t>juga </a:t>
            </a:r>
            <a:r>
              <a:rPr lang="id-ID" dirty="0">
                <a:latin typeface="Comic Sans MS" pitchFamily="66" charset="0"/>
              </a:rPr>
              <a:t>dijadikan sebagai wadah oleh anggota masyarakat yang </a:t>
            </a:r>
            <a:endParaRPr lang="en-US" dirty="0" smtClean="0">
              <a:latin typeface="Comic Sans MS" pitchFamily="66" charset="0"/>
            </a:endParaRPr>
          </a:p>
          <a:p>
            <a:pPr>
              <a:buNone/>
            </a:pPr>
            <a:r>
              <a:rPr lang="id-ID" dirty="0" smtClean="0">
                <a:latin typeface="Comic Sans MS" pitchFamily="66" charset="0"/>
              </a:rPr>
              <a:t>menyelenggarakannya </a:t>
            </a:r>
            <a:r>
              <a:rPr lang="id-ID" dirty="0">
                <a:latin typeface="Comic Sans MS" pitchFamily="66" charset="0"/>
              </a:rPr>
              <a:t>dan menghadirinya untuk saling mengenal dan </a:t>
            </a:r>
            <a:endParaRPr lang="en-US" dirty="0" smtClean="0">
              <a:latin typeface="Comic Sans MS" pitchFamily="66" charset="0"/>
            </a:endParaRPr>
          </a:p>
          <a:p>
            <a:pPr>
              <a:buNone/>
            </a:pPr>
            <a:r>
              <a:rPr lang="id-ID" dirty="0" smtClean="0">
                <a:latin typeface="Comic Sans MS" pitchFamily="66" charset="0"/>
              </a:rPr>
              <a:t>berkomunikasi </a:t>
            </a:r>
            <a:r>
              <a:rPr lang="id-ID" dirty="0">
                <a:latin typeface="Comic Sans MS" pitchFamily="66" charset="0"/>
              </a:rPr>
              <a:t>satu dengan yang lain. Perubahan yang terjadi dalam </a:t>
            </a:r>
            <a:endParaRPr lang="en-US" dirty="0" smtClean="0">
              <a:latin typeface="Comic Sans MS" pitchFamily="66" charset="0"/>
            </a:endParaRPr>
          </a:p>
          <a:p>
            <a:pPr>
              <a:buNone/>
            </a:pPr>
            <a:r>
              <a:rPr lang="id-ID" dirty="0" smtClean="0">
                <a:latin typeface="Comic Sans MS" pitchFamily="66" charset="0"/>
              </a:rPr>
              <a:t>pelaksanaan </a:t>
            </a:r>
            <a:r>
              <a:rPr lang="id-ID" dirty="0">
                <a:latin typeface="Comic Sans MS" pitchFamily="66" charset="0"/>
              </a:rPr>
              <a:t>matsuri adalah akibat terjadinya perubahan struktur </a:t>
            </a:r>
            <a:endParaRPr lang="en-US" dirty="0" smtClean="0">
              <a:latin typeface="Comic Sans MS" pitchFamily="66" charset="0"/>
            </a:endParaRPr>
          </a:p>
          <a:p>
            <a:pPr>
              <a:buNone/>
            </a:pPr>
            <a:r>
              <a:rPr lang="id-ID" dirty="0" smtClean="0">
                <a:latin typeface="Comic Sans MS" pitchFamily="66" charset="0"/>
              </a:rPr>
              <a:t>masyarakat </a:t>
            </a:r>
            <a:r>
              <a:rPr lang="id-ID" dirty="0">
                <a:latin typeface="Comic Sans MS" pitchFamily="66" charset="0"/>
              </a:rPr>
              <a:t>dan pengaruh modernisasi dalam masyarakat Jepang. </a:t>
            </a:r>
            <a:endParaRPr lang="en-US" dirty="0" smtClean="0">
              <a:latin typeface="Comic Sans MS" pitchFamily="66" charset="0"/>
            </a:endParaRPr>
          </a:p>
          <a:p>
            <a:pPr>
              <a:buNone/>
            </a:pPr>
            <a:r>
              <a:rPr lang="id-ID" dirty="0" smtClean="0">
                <a:latin typeface="Comic Sans MS" pitchFamily="66" charset="0"/>
              </a:rPr>
              <a:t>Namun </a:t>
            </a:r>
            <a:r>
              <a:rPr lang="id-ID" dirty="0">
                <a:latin typeface="Comic Sans MS" pitchFamily="66" charset="0"/>
              </a:rPr>
              <a:t>penyelenggaraan matsuri yang masih tetap diselenggarakan </a:t>
            </a:r>
            <a:endParaRPr lang="en-US" dirty="0" smtClean="0">
              <a:latin typeface="Comic Sans MS" pitchFamily="66" charset="0"/>
            </a:endParaRPr>
          </a:p>
          <a:p>
            <a:pPr>
              <a:buNone/>
            </a:pPr>
            <a:r>
              <a:rPr lang="id-ID" dirty="0" smtClean="0">
                <a:latin typeface="Comic Sans MS" pitchFamily="66" charset="0"/>
              </a:rPr>
              <a:t>oleh </a:t>
            </a:r>
            <a:r>
              <a:rPr lang="id-ID" dirty="0">
                <a:latin typeface="Comic Sans MS" pitchFamily="66" charset="0"/>
              </a:rPr>
              <a:t>masyarakat Jepang merupakan tradisi yang masih dilakukan </a:t>
            </a:r>
            <a:endParaRPr lang="en-US" dirty="0" smtClean="0">
              <a:latin typeface="Comic Sans MS" pitchFamily="66" charset="0"/>
            </a:endParaRPr>
          </a:p>
          <a:p>
            <a:pPr>
              <a:buNone/>
            </a:pPr>
            <a:r>
              <a:rPr lang="id-ID" dirty="0" smtClean="0">
                <a:latin typeface="Comic Sans MS" pitchFamily="66" charset="0"/>
              </a:rPr>
              <a:t>oleh </a:t>
            </a:r>
            <a:r>
              <a:rPr lang="id-ID" dirty="0">
                <a:latin typeface="Comic Sans MS" pitchFamily="66" charset="0"/>
              </a:rPr>
              <a:t>orang Jepang yang menunjukkan bahwa orang Jepang </a:t>
            </a:r>
            <a:r>
              <a:rPr lang="id-ID" dirty="0" smtClean="0">
                <a:latin typeface="Comic Sans MS" pitchFamily="66" charset="0"/>
              </a:rPr>
              <a:t>sangat</a:t>
            </a:r>
            <a:endParaRPr lang="en-US" dirty="0" smtClean="0">
              <a:latin typeface="Comic Sans MS" pitchFamily="66" charset="0"/>
            </a:endParaRPr>
          </a:p>
          <a:p>
            <a:pPr>
              <a:buNone/>
            </a:pPr>
            <a:r>
              <a:rPr lang="id-ID" dirty="0" smtClean="0">
                <a:latin typeface="Comic Sans MS" pitchFamily="66" charset="0"/>
              </a:rPr>
              <a:t>menaati unsur-unsur keagamaan</a:t>
            </a:r>
            <a:r>
              <a:rPr lang="en-US" dirty="0" smtClean="0">
                <a:latin typeface="Comic Sans MS" pitchFamily="66" charset="0"/>
              </a:rPr>
              <a:t>.</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endParaRPr lang="en-US" altLang="ja-JP" dirty="0" smtClean="0">
              <a:solidFill>
                <a:srgbClr val="FF0000"/>
              </a:solidFill>
            </a:endParaRPr>
          </a:p>
          <a:p>
            <a:pPr algn="ctr">
              <a:buNone/>
            </a:pPr>
            <a:r>
              <a:rPr lang="ja-JP" altLang="en-US" sz="6000" b="1" smtClean="0">
                <a:solidFill>
                  <a:srgbClr val="7030A0"/>
                </a:solidFill>
              </a:rPr>
              <a:t>ありがとうございます</a:t>
            </a:r>
            <a:endParaRPr lang="id-ID" sz="6000" b="1" dirty="0" smtClean="0">
              <a:solidFill>
                <a:srgbClr val="7030A0"/>
              </a:solidFill>
            </a:endParaRPr>
          </a:p>
          <a:p>
            <a:pPr algn="ctr"/>
            <a:endParaRPr lang="en-US" dirty="0"/>
          </a:p>
        </p:txBody>
      </p:sp>
      <p:pic>
        <p:nvPicPr>
          <p:cNvPr id="4" name="Picture 3" descr="images.jpeg"/>
          <p:cNvPicPr>
            <a:picLocks noChangeAspect="1"/>
          </p:cNvPicPr>
          <p:nvPr/>
        </p:nvPicPr>
        <p:blipFill>
          <a:blip r:embed="rId2"/>
          <a:stretch>
            <a:fillRect/>
          </a:stretch>
        </p:blipFill>
        <p:spPr>
          <a:xfrm>
            <a:off x="1752600" y="228600"/>
            <a:ext cx="5791200" cy="48006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302</TotalTime>
  <Words>965</Words>
  <Application>Microsoft Office PowerPoint</Application>
  <PresentationFormat>On-screen Show (4:3)</PresentationFormat>
  <Paragraphs>209</Paragraphs>
  <Slides>39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HG明朝B</vt:lpstr>
      <vt:lpstr>Arial</vt:lpstr>
      <vt:lpstr>Book Antiqua</vt:lpstr>
      <vt:lpstr>Calibri</vt:lpstr>
      <vt:lpstr>Comic Sans MS</vt:lpstr>
      <vt:lpstr>Lucida Sans</vt:lpstr>
      <vt:lpstr>Wingdings</vt:lpstr>
      <vt:lpstr>Wingdings 2</vt:lpstr>
      <vt:lpstr>Wingdings 3</vt:lpstr>
      <vt:lpstr>Apex</vt:lpstr>
      <vt:lpstr>NIHONJIJOU</vt:lpstr>
      <vt:lpstr>Sejarah Matsuri</vt:lpstr>
      <vt:lpstr>Haru matsuri (musim semi)</vt:lpstr>
      <vt:lpstr>PowerPoint Presentation</vt:lpstr>
      <vt:lpstr>PowerPoint Presentation</vt:lpstr>
      <vt:lpstr>PowerPoint Presentation</vt:lpstr>
      <vt:lpstr>PowerPoint Presentation</vt:lpstr>
      <vt:lpstr>PowerPoint Presentation</vt:lpstr>
      <vt:lpstr>PowerPoint Presentation</vt:lpstr>
      <vt:lpstr>Natsu matsuri (musim panas)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Fuyu matsuri (musim dingin)</vt:lpstr>
      <vt:lpstr>2. Festival Oga Namahage,Akita Ken </vt:lpstr>
      <vt:lpstr>4.Pesta kembang api,minato mirai Yokohama</vt:lpstr>
      <vt:lpstr>5. Tradisi Bersih bersih Rumah ( 掃除　Souji)  Bagi mereka yang sedang malas keluar rumah, atau tak memilki anggaran memadai untuk berlibur, aktivitas ini jadi pilihannya. Masyarakat Jepang punya budaya membersihkan rumah sebelum memasuki tahun baru, yaitu 大掃除 (oosoji)  Mereka percaya membersihkan rumah berarti membuang hal hal kotor (ketidakberuntungan) di tahun ini. Dengan rumah yang bersih menandakan mereka siap menyambut tahun baru dengan keberuntungan baru pula.  Tradisi oosoji biasanya melibatkan seluruh anggota keluarga. Jadi ajang menyenangkan bagi bertemunya seluruh anggota keluarga. Jika di hari lain mereka sibuk dengan aktifitas masing-masing (bekerja atau bersekolah), maka momen oosoji mengakrabkannya kembali.  Buat para Jisshusei hari libur merupakan waktu yang tepat untuk souji besar terlebih karena kesibukan di hari hari biasa . </vt:lpstr>
      <vt:lpstr>6. Menikmati Musim Dingin di Dalam Rumah </vt:lpstr>
      <vt:lpstr>7.Pergi kepemandian air panas (温泉 Onsen)   </vt:lpstr>
      <vt:lpstr>8.Menghadiri festival Musim dingin ,Hokkaido </vt:lpstr>
      <vt:lpstr>9. Menikmati makanan Oden </vt:lpstr>
      <vt:lpstr> Aki Matsuri (Musim Gugur) </vt:lpstr>
      <vt:lpstr> Hina Matsuri (Fesival Boneka) </vt:lpstr>
      <vt:lpstr> Hatsumode</vt:lpstr>
      <vt:lpstr> Setsubun  </vt:lpstr>
      <vt:lpstr> Tango No Sekku (hari anak)</vt:lpstr>
      <vt:lpstr>Matsuri Terbesar di Jepang </vt:lpstr>
      <vt:lpstr>2. Pengertian </vt:lpstr>
      <vt:lpstr>3. Macam Acara dalam Gion Matsuri</vt:lpstr>
      <vt:lpstr>Tenjin Matsuri </vt:lpstr>
      <vt:lpstr>2. Pengertian </vt:lpstr>
      <vt:lpstr>3. Macam Acara dalam Tenjin Matsuri  </vt:lpstr>
      <vt:lpstr>Kesimpulan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NIHONJIJOU</dc:title>
  <dc:creator>WARNET RAYA</dc:creator>
  <cp:lastModifiedBy>unbk-utbk-29</cp:lastModifiedBy>
  <cp:revision>30</cp:revision>
  <dcterms:created xsi:type="dcterms:W3CDTF">2011-11-29T12:27:42Z</dcterms:created>
  <dcterms:modified xsi:type="dcterms:W3CDTF">2023-11-09T03:57:26Z</dcterms:modified>
</cp:coreProperties>
</file>